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4" r:id="rId4"/>
    <p:sldId id="259" r:id="rId5"/>
    <p:sldId id="270" r:id="rId6"/>
    <p:sldId id="258" r:id="rId7"/>
    <p:sldId id="257" r:id="rId8"/>
    <p:sldId id="281" r:id="rId9"/>
    <p:sldId id="274" r:id="rId10"/>
    <p:sldId id="278" r:id="rId11"/>
    <p:sldId id="277" r:id="rId12"/>
    <p:sldId id="276" r:id="rId13"/>
    <p:sldId id="280" r:id="rId14"/>
    <p:sldId id="262" r:id="rId15"/>
    <p:sldId id="279" r:id="rId16"/>
    <p:sldId id="261" r:id="rId17"/>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0033CC"/>
    <a:srgbClr val="3399FF"/>
    <a:srgbClr val="DDDDDD"/>
    <a:srgbClr val="FF9900"/>
    <a:srgbClr val="000066"/>
    <a:srgbClr val="CCECFF"/>
    <a:srgbClr val="008080"/>
    <a:srgbClr val="FFFF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112" autoAdjust="0"/>
  </p:normalViewPr>
  <p:slideViewPr>
    <p:cSldViewPr>
      <p:cViewPr>
        <p:scale>
          <a:sx n="100" d="100"/>
          <a:sy n="100" d="100"/>
        </p:scale>
        <p:origin x="-516" y="900"/>
      </p:cViewPr>
      <p:guideLst>
        <p:guide orient="horz" pos="391"/>
        <p:guide pos="52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FB30EDBD-1C2D-4C1E-B459-B60219FAB484}" type="datetimeFigureOut">
              <a:rPr lang="ko-KR" altLang="en-US" smtClean="0"/>
              <a:t>2012-08-17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BEDD84E-25D4-4983-8AA1-2863C96F08D9}" type="slidenum">
              <a:rPr lang="ko-KR" altLang="en-US" smtClean="0"/>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FB30EDBD-1C2D-4C1E-B459-B60219FAB484}" type="datetimeFigureOut">
              <a:rPr lang="ko-KR" altLang="en-US" smtClean="0"/>
              <a:t>2012-08-17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BEDD84E-25D4-4983-8AA1-2863C96F08D9}" type="slidenum">
              <a:rPr lang="ko-KR" altLang="en-US" smtClean="0"/>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FB30EDBD-1C2D-4C1E-B459-B60219FAB484}" type="datetimeFigureOut">
              <a:rPr lang="ko-KR" altLang="en-US" smtClean="0"/>
              <a:t>2012-08-17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BEDD84E-25D4-4983-8AA1-2863C96F08D9}" type="slidenum">
              <a:rPr lang="ko-KR" altLang="en-US" smtClean="0"/>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FB30EDBD-1C2D-4C1E-B459-B60219FAB484}" type="datetimeFigureOut">
              <a:rPr lang="ko-KR" altLang="en-US" smtClean="0"/>
              <a:t>2012-08-17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BEDD84E-25D4-4983-8AA1-2863C96F08D9}" type="slidenum">
              <a:rPr lang="ko-KR" altLang="en-US" smtClean="0"/>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FB30EDBD-1C2D-4C1E-B459-B60219FAB484}" type="datetimeFigureOut">
              <a:rPr lang="ko-KR" altLang="en-US" smtClean="0"/>
              <a:t>2012-08-17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BEDD84E-25D4-4983-8AA1-2863C96F08D9}" type="slidenum">
              <a:rPr lang="ko-KR" altLang="en-US" smtClean="0"/>
              <a: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FB30EDBD-1C2D-4C1E-B459-B60219FAB484}" type="datetimeFigureOut">
              <a:rPr lang="ko-KR" altLang="en-US" smtClean="0"/>
              <a:t>2012-08-17</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4BEDD84E-25D4-4983-8AA1-2863C96F08D9}" type="slidenum">
              <a:rPr lang="ko-KR" altLang="en-US" smtClean="0"/>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FB30EDBD-1C2D-4C1E-B459-B60219FAB484}" type="datetimeFigureOut">
              <a:rPr lang="ko-KR" altLang="en-US" smtClean="0"/>
              <a:t>2012-08-17</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4BEDD84E-25D4-4983-8AA1-2863C96F08D9}" type="slidenum">
              <a:rPr lang="ko-KR" altLang="en-US" smtClean="0"/>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FB30EDBD-1C2D-4C1E-B459-B60219FAB484}" type="datetimeFigureOut">
              <a:rPr lang="ko-KR" altLang="en-US" smtClean="0"/>
              <a:t>2012-08-17</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4BEDD84E-25D4-4983-8AA1-2863C96F08D9}" type="slidenum">
              <a:rPr lang="ko-KR" altLang="en-US" smtClean="0"/>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FB30EDBD-1C2D-4C1E-B459-B60219FAB484}" type="datetimeFigureOut">
              <a:rPr lang="ko-KR" altLang="en-US" smtClean="0"/>
              <a:t>2012-08-17</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FB30EDBD-1C2D-4C1E-B459-B60219FAB484}" type="datetimeFigureOut">
              <a:rPr lang="ko-KR" altLang="en-US" smtClean="0"/>
              <a:t>2012-08-17</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4BEDD84E-25D4-4983-8AA1-2863C96F08D9}" type="slidenum">
              <a:rPr lang="ko-KR" altLang="en-US" smtClean="0"/>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FB30EDBD-1C2D-4C1E-B459-B60219FAB484}" type="datetimeFigureOut">
              <a:rPr lang="ko-KR" altLang="en-US" smtClean="0"/>
              <a:t>2012-08-17</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4BEDD84E-25D4-4983-8AA1-2863C96F08D9}" type="slidenum">
              <a:rPr lang="ko-KR" altLang="en-US" smtClean="0"/>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30EDBD-1C2D-4C1E-B459-B60219FAB484}" type="datetimeFigureOut">
              <a:rPr lang="ko-KR" altLang="en-US" smtClean="0"/>
              <a:t>2012-08-17</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DD84E-25D4-4983-8AA1-2863C96F08D9}" type="slidenum">
              <a:rPr lang="ko-KR" altLang="en-US" smtClean="0"/>
              <a:t>‹#›</a:t>
            </a:fld>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gif"/><Relationship Id="rId7" Type="http://schemas.openxmlformats.org/officeDocument/2006/relationships/image" Target="../media/image6.gif"/><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gif"/><Relationship Id="rId11" Type="http://schemas.openxmlformats.org/officeDocument/2006/relationships/image" Target="../media/image10.jpeg"/><Relationship Id="rId5" Type="http://schemas.openxmlformats.org/officeDocument/2006/relationships/image" Target="../media/image4.gif"/><Relationship Id="rId10" Type="http://schemas.openxmlformats.org/officeDocument/2006/relationships/image" Target="../media/image9.jpeg"/><Relationship Id="rId4" Type="http://schemas.openxmlformats.org/officeDocument/2006/relationships/image" Target="../media/image3.gif"/><Relationship Id="rId9" Type="http://schemas.openxmlformats.org/officeDocument/2006/relationships/image" Target="../media/image8.gif"/></Relationships>
</file>

<file path=ppt/slides/_rels/slide10.xml.rels><?xml version="1.0" encoding="UTF-8" standalone="yes"?>
<Relationships xmlns="http://schemas.openxmlformats.org/package/2006/relationships"><Relationship Id="rId8" Type="http://schemas.openxmlformats.org/officeDocument/2006/relationships/hyperlink" Target="Product%20Image/Gaon/Ground%20Wire.jpg" TargetMode="External"/><Relationship Id="rId13" Type="http://schemas.openxmlformats.org/officeDocument/2006/relationships/hyperlink" Target="Product%20Image/Gaon/Power%20Cable.jpg" TargetMode="External"/><Relationship Id="rId18" Type="http://schemas.openxmlformats.org/officeDocument/2006/relationships/image" Target="../media/image133.jpeg"/><Relationship Id="rId26" Type="http://schemas.openxmlformats.org/officeDocument/2006/relationships/hyperlink" Target="Product%20Image/JS%20Cable/M&amp;O%20HV%20Power.jpg" TargetMode="External"/><Relationship Id="rId39" Type="http://schemas.openxmlformats.org/officeDocument/2006/relationships/image" Target="../media/image142.jpeg"/><Relationship Id="rId3" Type="http://schemas.openxmlformats.org/officeDocument/2006/relationships/image" Target="../media/image126.jpg"/><Relationship Id="rId21" Type="http://schemas.openxmlformats.org/officeDocument/2006/relationships/hyperlink" Target="Product%20Image/Gaon/Optical%20Fiber.jpg" TargetMode="External"/><Relationship Id="rId34" Type="http://schemas.openxmlformats.org/officeDocument/2006/relationships/hyperlink" Target="Product%20Image/JS%20Cable/Marine%20&amp;%20Offshore%202.jpg" TargetMode="External"/><Relationship Id="rId42" Type="http://schemas.openxmlformats.org/officeDocument/2006/relationships/hyperlink" Target="Manufacturer's%20Litrature/JS%20Cable/JS%20Cable%20-%20Electric%20Cables%20-%20Catalog.pdf" TargetMode="External"/><Relationship Id="rId47" Type="http://schemas.openxmlformats.org/officeDocument/2006/relationships/hyperlink" Target="Product%20Image/JS%20Cable/Telecomminication.jpg" TargetMode="External"/><Relationship Id="rId7" Type="http://schemas.openxmlformats.org/officeDocument/2006/relationships/image" Target="../media/image128.jpg"/><Relationship Id="rId12" Type="http://schemas.openxmlformats.org/officeDocument/2006/relationships/hyperlink" Target="Product%20Image/Gaon/Control%20wire.jpg" TargetMode="External"/><Relationship Id="rId17" Type="http://schemas.openxmlformats.org/officeDocument/2006/relationships/hyperlink" Target="Product%20Image/Gaon/URD.jpg" TargetMode="External"/><Relationship Id="rId25" Type="http://schemas.openxmlformats.org/officeDocument/2006/relationships/image" Target="../media/image135.jpeg"/><Relationship Id="rId33" Type="http://schemas.openxmlformats.org/officeDocument/2006/relationships/image" Target="../media/image139.jpeg"/><Relationship Id="rId38" Type="http://schemas.openxmlformats.org/officeDocument/2006/relationships/hyperlink" Target="Product%20Image/JS%20Cable/M&amp;O%20600V%20Control.jpg" TargetMode="External"/><Relationship Id="rId46" Type="http://schemas.openxmlformats.org/officeDocument/2006/relationships/image" Target="../media/image145.jpeg"/><Relationship Id="rId2" Type="http://schemas.openxmlformats.org/officeDocument/2006/relationships/hyperlink" Target="Product%20Image/Gaon/Bare%20Wire.jpg" TargetMode="External"/><Relationship Id="rId16" Type="http://schemas.openxmlformats.org/officeDocument/2006/relationships/image" Target="../media/image132.jpg"/><Relationship Id="rId20" Type="http://schemas.openxmlformats.org/officeDocument/2006/relationships/hyperlink" Target="Manufacturer's%20Litrature/Gaon%20Cable/Gaon%20-%20Optical%20Fiber%20Cable%20-%20Catalog.pdf" TargetMode="External"/><Relationship Id="rId29" Type="http://schemas.openxmlformats.org/officeDocument/2006/relationships/image" Target="../media/image137.jpeg"/><Relationship Id="rId41" Type="http://schemas.openxmlformats.org/officeDocument/2006/relationships/image" Target="../media/image143.jpeg"/><Relationship Id="rId1" Type="http://schemas.openxmlformats.org/officeDocument/2006/relationships/slideLayout" Target="../slideLayouts/slideLayout1.xml"/><Relationship Id="rId6" Type="http://schemas.openxmlformats.org/officeDocument/2006/relationships/hyperlink" Target="Product%20Image/Gaon/Insulated%20Wire.jpg" TargetMode="External"/><Relationship Id="rId11" Type="http://schemas.openxmlformats.org/officeDocument/2006/relationships/image" Target="../media/image130.jpg"/><Relationship Id="rId24" Type="http://schemas.openxmlformats.org/officeDocument/2006/relationships/hyperlink" Target="Manufacturer's%20Litrature/JS%20Cable/JS%20Cable%20-%20Marine%20and%20Offshore%20Cable%20-%20Catalog.pdf" TargetMode="External"/><Relationship Id="rId32" Type="http://schemas.openxmlformats.org/officeDocument/2006/relationships/hyperlink" Target="Product%20Image/JS%20Cable/LV%20Earthing%20&amp;%20Bonding.jpg" TargetMode="External"/><Relationship Id="rId37" Type="http://schemas.openxmlformats.org/officeDocument/2006/relationships/image" Target="../media/image141.jpeg"/><Relationship Id="rId40" Type="http://schemas.openxmlformats.org/officeDocument/2006/relationships/hyperlink" Target="Product%20Image/JS%20Cable/Power%20Cable%202.jpg" TargetMode="External"/><Relationship Id="rId45" Type="http://schemas.openxmlformats.org/officeDocument/2006/relationships/hyperlink" Target="Product%20Image/JS%20Cable/Power%20Cable.jpg" TargetMode="External"/><Relationship Id="rId5" Type="http://schemas.openxmlformats.org/officeDocument/2006/relationships/image" Target="../media/image127.jpg"/><Relationship Id="rId15" Type="http://schemas.openxmlformats.org/officeDocument/2006/relationships/hyperlink" Target="Manufacturer's%20Litrature/Gaon%20Cable/Gaon%20-%20Cables%20and%20Wires%20-%20Catalog.pdf" TargetMode="External"/><Relationship Id="rId23" Type="http://schemas.openxmlformats.org/officeDocument/2006/relationships/hyperlink" Target="Manufacturer's%20Litrature/JS%20Cable/JS%20Cable%20-%20Marine%20and%20Offshore%20(Halogen%20Free%20Mud%20Resistant)%20-%20Catalog.pdf" TargetMode="External"/><Relationship Id="rId28" Type="http://schemas.openxmlformats.org/officeDocument/2006/relationships/hyperlink" Target="Product%20Image/JS%20Cable/M&amp;O%20LV%20Power%20and%20Control%201.jpg" TargetMode="External"/><Relationship Id="rId36" Type="http://schemas.openxmlformats.org/officeDocument/2006/relationships/hyperlink" Target="Product%20Image/JS%20Cable/M&amp;O%20Power%20Distribution.jpg" TargetMode="External"/><Relationship Id="rId10" Type="http://schemas.openxmlformats.org/officeDocument/2006/relationships/hyperlink" Target="Product%20Image/Gaon/Instrument%20wire.jpg" TargetMode="External"/><Relationship Id="rId19" Type="http://schemas.openxmlformats.org/officeDocument/2006/relationships/hyperlink" Target="Manufacturer's%20Litrature/Gaon%20Cable/Gaon%20-%20URD%20Cable%20-%20Catalog.pdf" TargetMode="External"/><Relationship Id="rId31" Type="http://schemas.openxmlformats.org/officeDocument/2006/relationships/image" Target="../media/image138.jpeg"/><Relationship Id="rId44" Type="http://schemas.openxmlformats.org/officeDocument/2006/relationships/image" Target="../media/image144.jpeg"/><Relationship Id="rId4" Type="http://schemas.openxmlformats.org/officeDocument/2006/relationships/hyperlink" Target="Product%20Image/Gaon/OPGW.jpg" TargetMode="External"/><Relationship Id="rId9" Type="http://schemas.openxmlformats.org/officeDocument/2006/relationships/image" Target="../media/image129.png"/><Relationship Id="rId14" Type="http://schemas.openxmlformats.org/officeDocument/2006/relationships/image" Target="../media/image131.jpg"/><Relationship Id="rId22" Type="http://schemas.openxmlformats.org/officeDocument/2006/relationships/image" Target="../media/image134.jpg"/><Relationship Id="rId27" Type="http://schemas.openxmlformats.org/officeDocument/2006/relationships/image" Target="../media/image136.jpeg"/><Relationship Id="rId30" Type="http://schemas.openxmlformats.org/officeDocument/2006/relationships/hyperlink" Target="Product%20Image/JS%20Cable/Instrumentation%20&amp;%20Communication.jpg" TargetMode="External"/><Relationship Id="rId35" Type="http://schemas.openxmlformats.org/officeDocument/2006/relationships/image" Target="../media/image140.jpeg"/><Relationship Id="rId43" Type="http://schemas.openxmlformats.org/officeDocument/2006/relationships/hyperlink" Target="Product%20Image/JS%20Cable/Insulated%20Wire.jpg" TargetMode="External"/><Relationship Id="rId48" Type="http://schemas.openxmlformats.org/officeDocument/2006/relationships/image" Target="../media/image146.jpeg"/></Relationships>
</file>

<file path=ppt/slides/_rels/slide11.xml.rels><?xml version="1.0" encoding="UTF-8" standalone="yes"?>
<Relationships xmlns="http://schemas.openxmlformats.org/package/2006/relationships"><Relationship Id="rId13" Type="http://schemas.openxmlformats.org/officeDocument/2006/relationships/image" Target="../media/image150.jpeg"/><Relationship Id="rId18" Type="http://schemas.openxmlformats.org/officeDocument/2006/relationships/hyperlink" Target="Product%20Image/JS%20Cable/Mining%204.jpg" TargetMode="External"/><Relationship Id="rId26" Type="http://schemas.openxmlformats.org/officeDocument/2006/relationships/hyperlink" Target="Product%20Image/JS%20Cable/mining%208.jpg" TargetMode="External"/><Relationship Id="rId39" Type="http://schemas.openxmlformats.org/officeDocument/2006/relationships/image" Target="../media/image162.jpeg"/><Relationship Id="rId21" Type="http://schemas.openxmlformats.org/officeDocument/2006/relationships/image" Target="../media/image154.jpeg"/><Relationship Id="rId34" Type="http://schemas.openxmlformats.org/officeDocument/2006/relationships/hyperlink" Target="Product%20Image/JS%20Cable/Wind%20Trubine%201.jpg" TargetMode="External"/><Relationship Id="rId42" Type="http://schemas.openxmlformats.org/officeDocument/2006/relationships/image" Target="../media/image164.jpg"/><Relationship Id="rId47" Type="http://schemas.openxmlformats.org/officeDocument/2006/relationships/image" Target="../media/image166.jpeg"/><Relationship Id="rId50" Type="http://schemas.openxmlformats.org/officeDocument/2006/relationships/hyperlink" Target="Product%20Image/Roksanpolico/RK%205.jpg" TargetMode="External"/><Relationship Id="rId55" Type="http://schemas.openxmlformats.org/officeDocument/2006/relationships/image" Target="../media/image170.jpeg"/><Relationship Id="rId7" Type="http://schemas.openxmlformats.org/officeDocument/2006/relationships/image" Target="../media/image147.jpeg"/><Relationship Id="rId12" Type="http://schemas.openxmlformats.org/officeDocument/2006/relationships/hyperlink" Target="Product%20Image/JS%20Cable/Mining%201.jpg" TargetMode="External"/><Relationship Id="rId17" Type="http://schemas.openxmlformats.org/officeDocument/2006/relationships/image" Target="../media/image152.jpeg"/><Relationship Id="rId25" Type="http://schemas.openxmlformats.org/officeDocument/2006/relationships/image" Target="../media/image156.jpeg"/><Relationship Id="rId33" Type="http://schemas.openxmlformats.org/officeDocument/2006/relationships/image" Target="../media/image81.jpg"/><Relationship Id="rId38" Type="http://schemas.openxmlformats.org/officeDocument/2006/relationships/hyperlink" Target="Product%20Image/JS%20Cable/Wind%20Trubine%203.jpg" TargetMode="External"/><Relationship Id="rId46" Type="http://schemas.openxmlformats.org/officeDocument/2006/relationships/hyperlink" Target="Product%20Image/Roksanpolico/RK.jpg" TargetMode="External"/><Relationship Id="rId2" Type="http://schemas.openxmlformats.org/officeDocument/2006/relationships/hyperlink" Target="Manufacturer's%20Litrature/JS%20Cable/JS%20Cable%20-%20Shipboard%20Cable%20(Halogen%20Free%20XLPE)%20-%20Catalog.pdf" TargetMode="External"/><Relationship Id="rId16" Type="http://schemas.openxmlformats.org/officeDocument/2006/relationships/hyperlink" Target="Product%20Image/JS%20Cable/Mining%203.jpg" TargetMode="External"/><Relationship Id="rId20" Type="http://schemas.openxmlformats.org/officeDocument/2006/relationships/hyperlink" Target="Product%20Image/JS%20Cable/mining%205.jpg" TargetMode="External"/><Relationship Id="rId29" Type="http://schemas.openxmlformats.org/officeDocument/2006/relationships/image" Target="../media/image158.jpeg"/><Relationship Id="rId41" Type="http://schemas.openxmlformats.org/officeDocument/2006/relationships/image" Target="../media/image163.jpeg"/><Relationship Id="rId54" Type="http://schemas.openxmlformats.org/officeDocument/2006/relationships/hyperlink" Target="Product%20Image/Roksanpolico/Rk%201.jpg" TargetMode="External"/><Relationship Id="rId1" Type="http://schemas.openxmlformats.org/officeDocument/2006/relationships/slideLayout" Target="../slideLayouts/slideLayout1.xml"/><Relationship Id="rId6" Type="http://schemas.openxmlformats.org/officeDocument/2006/relationships/hyperlink" Target="Product%20Image/JS%20Cable/Ship%201.jpg" TargetMode="External"/><Relationship Id="rId11" Type="http://schemas.openxmlformats.org/officeDocument/2006/relationships/image" Target="../media/image149.jpeg"/><Relationship Id="rId24" Type="http://schemas.openxmlformats.org/officeDocument/2006/relationships/hyperlink" Target="Product%20Image/JS%20Cable/Mining%207.jpg" TargetMode="External"/><Relationship Id="rId32" Type="http://schemas.openxmlformats.org/officeDocument/2006/relationships/hyperlink" Target="Other%20Images/Image%201.jpg" TargetMode="External"/><Relationship Id="rId37" Type="http://schemas.openxmlformats.org/officeDocument/2006/relationships/image" Target="../media/image161.jpeg"/><Relationship Id="rId40" Type="http://schemas.openxmlformats.org/officeDocument/2006/relationships/hyperlink" Target="Product%20Image/JS%20Cable/Wind%20Trubine%2016.jpg" TargetMode="External"/><Relationship Id="rId45" Type="http://schemas.openxmlformats.org/officeDocument/2006/relationships/hyperlink" Target="Manufacturer's%20Litrature/K%20Power%20New%20Products%20(Assembly%20&amp;%20Manufacturing)/3)Roksanpolico(2012%20FEB)-final.pdf" TargetMode="External"/><Relationship Id="rId53" Type="http://schemas.openxmlformats.org/officeDocument/2006/relationships/image" Target="../media/image169.jpeg"/><Relationship Id="rId5" Type="http://schemas.openxmlformats.org/officeDocument/2006/relationships/hyperlink" Target="Manufacturer's%20Litrature/JS%20Cable/JS%20Cable%20-%20Shipboard%20Cable%20-%20Catalog.pdf" TargetMode="External"/><Relationship Id="rId15" Type="http://schemas.openxmlformats.org/officeDocument/2006/relationships/image" Target="../media/image151.jpeg"/><Relationship Id="rId23" Type="http://schemas.openxmlformats.org/officeDocument/2006/relationships/image" Target="../media/image155.jpeg"/><Relationship Id="rId28" Type="http://schemas.openxmlformats.org/officeDocument/2006/relationships/hyperlink" Target="Product%20Image/JS%20Cable/Mining%209.jpg" TargetMode="External"/><Relationship Id="rId36" Type="http://schemas.openxmlformats.org/officeDocument/2006/relationships/hyperlink" Target="Product%20Image/JS%20Cable/Wind%20Trubine%202.jpg" TargetMode="External"/><Relationship Id="rId49" Type="http://schemas.openxmlformats.org/officeDocument/2006/relationships/image" Target="../media/image167.jpeg"/><Relationship Id="rId57" Type="http://schemas.openxmlformats.org/officeDocument/2006/relationships/image" Target="../media/image171.jpeg"/><Relationship Id="rId10" Type="http://schemas.openxmlformats.org/officeDocument/2006/relationships/hyperlink" Target="Product%20Image/JS%20Cable/Mining.jpg" TargetMode="External"/><Relationship Id="rId19" Type="http://schemas.openxmlformats.org/officeDocument/2006/relationships/image" Target="../media/image153.jpeg"/><Relationship Id="rId31" Type="http://schemas.openxmlformats.org/officeDocument/2006/relationships/image" Target="../media/image159.jpeg"/><Relationship Id="rId44" Type="http://schemas.openxmlformats.org/officeDocument/2006/relationships/image" Target="../media/image165.jpeg"/><Relationship Id="rId52" Type="http://schemas.openxmlformats.org/officeDocument/2006/relationships/hyperlink" Target="Product%20Image/Roksanpolico/RK11.jpg" TargetMode="External"/><Relationship Id="rId4" Type="http://schemas.openxmlformats.org/officeDocument/2006/relationships/hyperlink" Target="Manufacturer's%20Litrature/JS%20Cable/JS%20Cable%20-%20Wind%20Turbine%20Cables%20-%20Catalog.pdf" TargetMode="External"/><Relationship Id="rId9" Type="http://schemas.openxmlformats.org/officeDocument/2006/relationships/image" Target="../media/image148.jpeg"/><Relationship Id="rId14" Type="http://schemas.openxmlformats.org/officeDocument/2006/relationships/hyperlink" Target="Product%20Image/JS%20Cable/Mining%202.jpg" TargetMode="External"/><Relationship Id="rId22" Type="http://schemas.openxmlformats.org/officeDocument/2006/relationships/hyperlink" Target="Product%20Image/JS%20Cable/mining%206.jpg" TargetMode="External"/><Relationship Id="rId27" Type="http://schemas.openxmlformats.org/officeDocument/2006/relationships/image" Target="../media/image157.jpeg"/><Relationship Id="rId30" Type="http://schemas.openxmlformats.org/officeDocument/2006/relationships/hyperlink" Target="Product%20Image/JS%20Cable/Shipboard.jpg" TargetMode="External"/><Relationship Id="rId35" Type="http://schemas.openxmlformats.org/officeDocument/2006/relationships/image" Target="../media/image160.jpeg"/><Relationship Id="rId43" Type="http://schemas.openxmlformats.org/officeDocument/2006/relationships/hyperlink" Target="Manufacturer's%20Litrature/K%20Power%20New%20Products%20(Assembly%20&amp;%20Manufacturing)/1)Hwabaek%20Cable.pdf" TargetMode="External"/><Relationship Id="rId48" Type="http://schemas.openxmlformats.org/officeDocument/2006/relationships/hyperlink" Target="Product%20Image/Roksanpolico/RK%202.jpg" TargetMode="External"/><Relationship Id="rId56" Type="http://schemas.openxmlformats.org/officeDocument/2006/relationships/hyperlink" Target="Product%20Image/Hwabaek/Cable1.jpg" TargetMode="External"/><Relationship Id="rId8" Type="http://schemas.openxmlformats.org/officeDocument/2006/relationships/hyperlink" Target="Product%20Image/JS%20Cable/Ship2.jpg" TargetMode="External"/><Relationship Id="rId51" Type="http://schemas.openxmlformats.org/officeDocument/2006/relationships/image" Target="../media/image168.jpeg"/><Relationship Id="rId3" Type="http://schemas.openxmlformats.org/officeDocument/2006/relationships/hyperlink" Target="Manufacturer's%20Litrature/JS%20Cable/JS%20Cable%20-%20Mining%20Cable%20-%20Catalog.pdf"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Product%20Image/LSIS/Bus%20Duct%203.jpg" TargetMode="External"/><Relationship Id="rId13" Type="http://schemas.openxmlformats.org/officeDocument/2006/relationships/hyperlink" Target="Manufacturer's%20Litrature/LSIS/LSIS%20-%20Bus%20Duct%20Plug%20In%20Type%20-%20Catalog.pdf" TargetMode="External"/><Relationship Id="rId18" Type="http://schemas.openxmlformats.org/officeDocument/2006/relationships/image" Target="../media/image174.jpeg"/><Relationship Id="rId3" Type="http://schemas.openxmlformats.org/officeDocument/2006/relationships/image" Target="../media/image78.jpeg"/><Relationship Id="rId21" Type="http://schemas.openxmlformats.org/officeDocument/2006/relationships/image" Target="../media/image26.jpeg"/><Relationship Id="rId7" Type="http://schemas.openxmlformats.org/officeDocument/2006/relationships/image" Target="../media/image83.jpeg"/><Relationship Id="rId12" Type="http://schemas.openxmlformats.org/officeDocument/2006/relationships/hyperlink" Target="Manufacturer's%20Litrature/LSIS/LSIS%20-%20Bus%20Duct%20GH-P%20-%20Catalog.pdf" TargetMode="External"/><Relationship Id="rId17" Type="http://schemas.openxmlformats.org/officeDocument/2006/relationships/hyperlink" Target="Product%20Image/Suntech/LED2.jpg" TargetMode="External"/><Relationship Id="rId2" Type="http://schemas.openxmlformats.org/officeDocument/2006/relationships/image" Target="../media/image77.jpg"/><Relationship Id="rId16" Type="http://schemas.openxmlformats.org/officeDocument/2006/relationships/hyperlink" Target="Manufacturer's%20Litrature/K%20Power%20New%20Products%20(Assembly%20&amp;%20Manufacturing)/9)The%20Sun%20Tech.pdf" TargetMode="External"/><Relationship Id="rId20" Type="http://schemas.openxmlformats.org/officeDocument/2006/relationships/image" Target="../media/image175.jpeg"/><Relationship Id="rId1" Type="http://schemas.openxmlformats.org/officeDocument/2006/relationships/slideLayout" Target="../slideLayouts/slideLayout1.xml"/><Relationship Id="rId6" Type="http://schemas.openxmlformats.org/officeDocument/2006/relationships/image" Target="../media/image81.jpg"/><Relationship Id="rId11" Type="http://schemas.openxmlformats.org/officeDocument/2006/relationships/image" Target="../media/image173.jpeg"/><Relationship Id="rId5" Type="http://schemas.openxmlformats.org/officeDocument/2006/relationships/image" Target="../media/image80.jpeg"/><Relationship Id="rId15" Type="http://schemas.openxmlformats.org/officeDocument/2006/relationships/image" Target="../media/image82.jpeg"/><Relationship Id="rId10" Type="http://schemas.openxmlformats.org/officeDocument/2006/relationships/hyperlink" Target="Product%20Image/LSIS/Bus%20Duct%202.jpg" TargetMode="External"/><Relationship Id="rId19" Type="http://schemas.openxmlformats.org/officeDocument/2006/relationships/hyperlink" Target="Product%20Image/Suntech/UPS1.jpg" TargetMode="External"/><Relationship Id="rId4" Type="http://schemas.openxmlformats.org/officeDocument/2006/relationships/image" Target="../media/image79.jpeg"/><Relationship Id="rId9" Type="http://schemas.openxmlformats.org/officeDocument/2006/relationships/image" Target="../media/image172.jpeg"/><Relationship Id="rId14" Type="http://schemas.openxmlformats.org/officeDocument/2006/relationships/image" Target="../media/image68.jpg"/><Relationship Id="rId22" Type="http://schemas.openxmlformats.org/officeDocument/2006/relationships/image" Target="../media/image70.jpg"/></Relationships>
</file>

<file path=ppt/slides/_rels/slide13.xml.rels><?xml version="1.0" encoding="UTF-8" standalone="yes"?>
<Relationships xmlns="http://schemas.openxmlformats.org/package/2006/relationships"><Relationship Id="rId8" Type="http://schemas.openxmlformats.org/officeDocument/2006/relationships/image" Target="../media/image79.jpeg"/><Relationship Id="rId13" Type="http://schemas.openxmlformats.org/officeDocument/2006/relationships/image" Target="../media/image178.jpeg"/><Relationship Id="rId18" Type="http://schemas.openxmlformats.org/officeDocument/2006/relationships/image" Target="../media/image180.jpg"/><Relationship Id="rId3" Type="http://schemas.openxmlformats.org/officeDocument/2006/relationships/image" Target="../media/image176.jpg"/><Relationship Id="rId21" Type="http://schemas.openxmlformats.org/officeDocument/2006/relationships/image" Target="../media/image183.jpg"/><Relationship Id="rId7" Type="http://schemas.openxmlformats.org/officeDocument/2006/relationships/image" Target="../media/image78.jpeg"/><Relationship Id="rId12" Type="http://schemas.openxmlformats.org/officeDocument/2006/relationships/hyperlink" Target="Product%20Image/Saper%20Lock/SP5.jpg" TargetMode="External"/><Relationship Id="rId17" Type="http://schemas.openxmlformats.org/officeDocument/2006/relationships/hyperlink" Target="http://www.youtube.com/watch?v=tZCcTBZuBM4" TargetMode="External"/><Relationship Id="rId25" Type="http://schemas.openxmlformats.org/officeDocument/2006/relationships/image" Target="../media/image26.jpeg"/><Relationship Id="rId2" Type="http://schemas.openxmlformats.org/officeDocument/2006/relationships/hyperlink" Target="Product%20Image/Saper%20Lock/SP6.jpg" TargetMode="External"/><Relationship Id="rId16" Type="http://schemas.openxmlformats.org/officeDocument/2006/relationships/hyperlink" Target="Manufacturer's%20Litrature/SaperLock/SaperLock%20-%20Catalog%202012.pdf" TargetMode="External"/><Relationship Id="rId20" Type="http://schemas.openxmlformats.org/officeDocument/2006/relationships/image" Target="../media/image182.jpg"/><Relationship Id="rId1" Type="http://schemas.openxmlformats.org/officeDocument/2006/relationships/slideLayout" Target="../slideLayouts/slideLayout1.xml"/><Relationship Id="rId6" Type="http://schemas.openxmlformats.org/officeDocument/2006/relationships/image" Target="../media/image77.jpg"/><Relationship Id="rId11" Type="http://schemas.openxmlformats.org/officeDocument/2006/relationships/image" Target="../media/image83.jpeg"/><Relationship Id="rId24" Type="http://schemas.openxmlformats.org/officeDocument/2006/relationships/image" Target="../media/image82.jpeg"/><Relationship Id="rId5" Type="http://schemas.openxmlformats.org/officeDocument/2006/relationships/image" Target="../media/image177.jpeg"/><Relationship Id="rId15" Type="http://schemas.openxmlformats.org/officeDocument/2006/relationships/image" Target="../media/image179.png"/><Relationship Id="rId23" Type="http://schemas.openxmlformats.org/officeDocument/2006/relationships/image" Target="../media/image185.jpg"/><Relationship Id="rId10" Type="http://schemas.openxmlformats.org/officeDocument/2006/relationships/image" Target="../media/image81.jpg"/><Relationship Id="rId19" Type="http://schemas.openxmlformats.org/officeDocument/2006/relationships/image" Target="../media/image181.jpg"/><Relationship Id="rId4" Type="http://schemas.openxmlformats.org/officeDocument/2006/relationships/hyperlink" Target="Product%20Image/Saper%20Lock/SP7.jpg" TargetMode="External"/><Relationship Id="rId9" Type="http://schemas.openxmlformats.org/officeDocument/2006/relationships/image" Target="../media/image80.jpeg"/><Relationship Id="rId14" Type="http://schemas.openxmlformats.org/officeDocument/2006/relationships/hyperlink" Target="Product%20Image/Saper%20Lock/SP1.jpg" TargetMode="External"/><Relationship Id="rId22" Type="http://schemas.openxmlformats.org/officeDocument/2006/relationships/image" Target="../media/image184.jpg"/></Relationships>
</file>

<file path=ppt/slides/_rels/slide14.xml.rels><?xml version="1.0" encoding="UTF-8" standalone="yes"?>
<Relationships xmlns="http://schemas.openxmlformats.org/package/2006/relationships"><Relationship Id="rId8" Type="http://schemas.openxmlformats.org/officeDocument/2006/relationships/image" Target="../media/image82.jpeg"/><Relationship Id="rId3" Type="http://schemas.openxmlformats.org/officeDocument/2006/relationships/image" Target="../media/image78.jpeg"/><Relationship Id="rId7" Type="http://schemas.openxmlformats.org/officeDocument/2006/relationships/image" Target="../media/image83.jpeg"/><Relationship Id="rId2" Type="http://schemas.openxmlformats.org/officeDocument/2006/relationships/image" Target="../media/image77.jpg"/><Relationship Id="rId1" Type="http://schemas.openxmlformats.org/officeDocument/2006/relationships/slideLayout" Target="../slideLayouts/slideLayout1.xml"/><Relationship Id="rId6" Type="http://schemas.openxmlformats.org/officeDocument/2006/relationships/image" Target="../media/image81.jpg"/><Relationship Id="rId5" Type="http://schemas.openxmlformats.org/officeDocument/2006/relationships/image" Target="../media/image80.jpeg"/><Relationship Id="rId4" Type="http://schemas.openxmlformats.org/officeDocument/2006/relationships/image" Target="../media/image79.jpeg"/><Relationship Id="rId9"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7.jpg"/><Relationship Id="rId2" Type="http://schemas.openxmlformats.org/officeDocument/2006/relationships/image" Target="../media/image186.jpe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gif"/><Relationship Id="rId7" Type="http://schemas.openxmlformats.org/officeDocument/2006/relationships/image" Target="../media/image7.gif"/><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7.jpg"/><Relationship Id="rId13" Type="http://schemas.openxmlformats.org/officeDocument/2006/relationships/image" Target="../media/image22.jpg"/><Relationship Id="rId18" Type="http://schemas.openxmlformats.org/officeDocument/2006/relationships/image" Target="../media/image27.jpg"/><Relationship Id="rId26" Type="http://schemas.openxmlformats.org/officeDocument/2006/relationships/image" Target="../media/image35.jpg"/><Relationship Id="rId3" Type="http://schemas.openxmlformats.org/officeDocument/2006/relationships/image" Target="../media/image12.jpg"/><Relationship Id="rId21" Type="http://schemas.openxmlformats.org/officeDocument/2006/relationships/image" Target="../media/image30.jpg"/><Relationship Id="rId7" Type="http://schemas.openxmlformats.org/officeDocument/2006/relationships/image" Target="../media/image16.jpg"/><Relationship Id="rId12" Type="http://schemas.openxmlformats.org/officeDocument/2006/relationships/image" Target="../media/image21.jpg"/><Relationship Id="rId17" Type="http://schemas.openxmlformats.org/officeDocument/2006/relationships/image" Target="../media/image26.jpeg"/><Relationship Id="rId25" Type="http://schemas.openxmlformats.org/officeDocument/2006/relationships/image" Target="../media/image34.jpg"/><Relationship Id="rId2" Type="http://schemas.openxmlformats.org/officeDocument/2006/relationships/image" Target="../media/image11.jpg"/><Relationship Id="rId16" Type="http://schemas.openxmlformats.org/officeDocument/2006/relationships/image" Target="../media/image25.jpg"/><Relationship Id="rId20" Type="http://schemas.openxmlformats.org/officeDocument/2006/relationships/image" Target="../media/image29.jpg"/><Relationship Id="rId29" Type="http://schemas.openxmlformats.org/officeDocument/2006/relationships/image" Target="../media/image38.jpg"/><Relationship Id="rId1" Type="http://schemas.openxmlformats.org/officeDocument/2006/relationships/slideLayout" Target="../slideLayouts/slideLayout1.xml"/><Relationship Id="rId6" Type="http://schemas.openxmlformats.org/officeDocument/2006/relationships/image" Target="../media/image15.jpg"/><Relationship Id="rId11" Type="http://schemas.openxmlformats.org/officeDocument/2006/relationships/image" Target="../media/image20.jpg"/><Relationship Id="rId24" Type="http://schemas.openxmlformats.org/officeDocument/2006/relationships/image" Target="../media/image33.jpg"/><Relationship Id="rId5" Type="http://schemas.openxmlformats.org/officeDocument/2006/relationships/image" Target="../media/image14.jpg"/><Relationship Id="rId15" Type="http://schemas.openxmlformats.org/officeDocument/2006/relationships/image" Target="../media/image24.jpg"/><Relationship Id="rId23" Type="http://schemas.openxmlformats.org/officeDocument/2006/relationships/image" Target="../media/image32.jpg"/><Relationship Id="rId28" Type="http://schemas.openxmlformats.org/officeDocument/2006/relationships/image" Target="../media/image37.jpg"/><Relationship Id="rId10" Type="http://schemas.openxmlformats.org/officeDocument/2006/relationships/image" Target="../media/image19.jpg"/><Relationship Id="rId19" Type="http://schemas.openxmlformats.org/officeDocument/2006/relationships/image" Target="../media/image28.jpg"/><Relationship Id="rId4" Type="http://schemas.openxmlformats.org/officeDocument/2006/relationships/image" Target="../media/image13.jpg"/><Relationship Id="rId9" Type="http://schemas.openxmlformats.org/officeDocument/2006/relationships/image" Target="../media/image18.jpg"/><Relationship Id="rId14" Type="http://schemas.openxmlformats.org/officeDocument/2006/relationships/image" Target="../media/image23.jpg"/><Relationship Id="rId22" Type="http://schemas.openxmlformats.org/officeDocument/2006/relationships/image" Target="../media/image31.jpg"/><Relationship Id="rId27" Type="http://schemas.openxmlformats.org/officeDocument/2006/relationships/image" Target="../media/image36.jpg"/></Relationships>
</file>

<file path=ppt/slides/_rels/slide5.xml.rels><?xml version="1.0" encoding="UTF-8" standalone="yes"?>
<Relationships xmlns="http://schemas.openxmlformats.org/package/2006/relationships"><Relationship Id="rId8" Type="http://schemas.openxmlformats.org/officeDocument/2006/relationships/image" Target="../media/image45.jpg"/><Relationship Id="rId13" Type="http://schemas.openxmlformats.org/officeDocument/2006/relationships/image" Target="../media/image50.jpg"/><Relationship Id="rId18" Type="http://schemas.openxmlformats.org/officeDocument/2006/relationships/image" Target="../media/image55.jpg"/><Relationship Id="rId26" Type="http://schemas.openxmlformats.org/officeDocument/2006/relationships/image" Target="../media/image63.jpg"/><Relationship Id="rId3" Type="http://schemas.openxmlformats.org/officeDocument/2006/relationships/image" Target="../media/image40.jpg"/><Relationship Id="rId21" Type="http://schemas.openxmlformats.org/officeDocument/2006/relationships/image" Target="../media/image58.jpg"/><Relationship Id="rId7" Type="http://schemas.openxmlformats.org/officeDocument/2006/relationships/image" Target="../media/image44.jpg"/><Relationship Id="rId12" Type="http://schemas.openxmlformats.org/officeDocument/2006/relationships/image" Target="../media/image49.jpg"/><Relationship Id="rId17" Type="http://schemas.openxmlformats.org/officeDocument/2006/relationships/image" Target="../media/image54.jpg"/><Relationship Id="rId25" Type="http://schemas.openxmlformats.org/officeDocument/2006/relationships/image" Target="../media/image62.jpg"/><Relationship Id="rId2" Type="http://schemas.openxmlformats.org/officeDocument/2006/relationships/image" Target="../media/image39.jpg"/><Relationship Id="rId16" Type="http://schemas.openxmlformats.org/officeDocument/2006/relationships/image" Target="../media/image53.jpg"/><Relationship Id="rId20" Type="http://schemas.openxmlformats.org/officeDocument/2006/relationships/image" Target="../media/image57.jpg"/><Relationship Id="rId1" Type="http://schemas.openxmlformats.org/officeDocument/2006/relationships/slideLayout" Target="../slideLayouts/slideLayout1.xml"/><Relationship Id="rId6" Type="http://schemas.openxmlformats.org/officeDocument/2006/relationships/image" Target="../media/image43.jpg"/><Relationship Id="rId11" Type="http://schemas.openxmlformats.org/officeDocument/2006/relationships/image" Target="../media/image48.jpg"/><Relationship Id="rId24" Type="http://schemas.openxmlformats.org/officeDocument/2006/relationships/image" Target="../media/image61.jpg"/><Relationship Id="rId5" Type="http://schemas.openxmlformats.org/officeDocument/2006/relationships/image" Target="../media/image42.jpg"/><Relationship Id="rId15" Type="http://schemas.openxmlformats.org/officeDocument/2006/relationships/image" Target="../media/image52.jpg"/><Relationship Id="rId23" Type="http://schemas.openxmlformats.org/officeDocument/2006/relationships/image" Target="../media/image60.jpg"/><Relationship Id="rId28" Type="http://schemas.openxmlformats.org/officeDocument/2006/relationships/image" Target="../media/image65.jpg"/><Relationship Id="rId10" Type="http://schemas.openxmlformats.org/officeDocument/2006/relationships/image" Target="../media/image47.jpg"/><Relationship Id="rId19" Type="http://schemas.openxmlformats.org/officeDocument/2006/relationships/image" Target="../media/image56.jpg"/><Relationship Id="rId4" Type="http://schemas.openxmlformats.org/officeDocument/2006/relationships/image" Target="../media/image41.jpg"/><Relationship Id="rId9" Type="http://schemas.openxmlformats.org/officeDocument/2006/relationships/image" Target="../media/image46.jpg"/><Relationship Id="rId14" Type="http://schemas.openxmlformats.org/officeDocument/2006/relationships/image" Target="../media/image51.jpg"/><Relationship Id="rId22" Type="http://schemas.openxmlformats.org/officeDocument/2006/relationships/image" Target="../media/image59.jpg"/><Relationship Id="rId27" Type="http://schemas.openxmlformats.org/officeDocument/2006/relationships/image" Target="../media/image64.jpg"/></Relationships>
</file>

<file path=ppt/slides/_rels/slide6.xml.rels><?xml version="1.0" encoding="UTF-8" standalone="yes"?>
<Relationships xmlns="http://schemas.openxmlformats.org/package/2006/relationships"><Relationship Id="rId8" Type="http://schemas.openxmlformats.org/officeDocument/2006/relationships/image" Target="../media/image72.jpg"/><Relationship Id="rId13" Type="http://schemas.openxmlformats.org/officeDocument/2006/relationships/image" Target="../media/image26.jpeg"/><Relationship Id="rId3" Type="http://schemas.openxmlformats.org/officeDocument/2006/relationships/image" Target="../media/image67.jpg"/><Relationship Id="rId7" Type="http://schemas.openxmlformats.org/officeDocument/2006/relationships/image" Target="../media/image71.jpg"/><Relationship Id="rId12" Type="http://schemas.openxmlformats.org/officeDocument/2006/relationships/image" Target="../media/image76.jpg"/><Relationship Id="rId2" Type="http://schemas.openxmlformats.org/officeDocument/2006/relationships/image" Target="../media/image66.jpg"/><Relationship Id="rId1" Type="http://schemas.openxmlformats.org/officeDocument/2006/relationships/slideLayout" Target="../slideLayouts/slideLayout1.xml"/><Relationship Id="rId6" Type="http://schemas.openxmlformats.org/officeDocument/2006/relationships/image" Target="../media/image70.jpg"/><Relationship Id="rId11" Type="http://schemas.openxmlformats.org/officeDocument/2006/relationships/image" Target="../media/image75.jpeg"/><Relationship Id="rId5" Type="http://schemas.openxmlformats.org/officeDocument/2006/relationships/image" Target="../media/image69.jpeg"/><Relationship Id="rId10" Type="http://schemas.openxmlformats.org/officeDocument/2006/relationships/image" Target="../media/image74.jpeg"/><Relationship Id="rId4" Type="http://schemas.openxmlformats.org/officeDocument/2006/relationships/image" Target="../media/image68.jpg"/><Relationship Id="rId9" Type="http://schemas.openxmlformats.org/officeDocument/2006/relationships/image" Target="../media/image73.jpg"/></Relationships>
</file>

<file path=ppt/slides/_rels/slide7.xml.rels><?xml version="1.0" encoding="UTF-8" standalone="yes"?>
<Relationships xmlns="http://schemas.openxmlformats.org/package/2006/relationships"><Relationship Id="rId8" Type="http://schemas.openxmlformats.org/officeDocument/2006/relationships/image" Target="../media/image83.jpeg"/><Relationship Id="rId13" Type="http://schemas.openxmlformats.org/officeDocument/2006/relationships/image" Target="../media/image85.jpeg"/><Relationship Id="rId18" Type="http://schemas.openxmlformats.org/officeDocument/2006/relationships/hyperlink" Target="Manufacturer's%20Litrature/Power%20Max/POWERMAX%20TRANSFORMER%20Brochure.pdf" TargetMode="External"/><Relationship Id="rId26" Type="http://schemas.openxmlformats.org/officeDocument/2006/relationships/hyperlink" Target="Product%20Image/Dongmi/Distribution%20TR.jpg" TargetMode="External"/><Relationship Id="rId39" Type="http://schemas.openxmlformats.org/officeDocument/2006/relationships/image" Target="../media/image5.gif"/><Relationship Id="rId3" Type="http://schemas.openxmlformats.org/officeDocument/2006/relationships/image" Target="../media/image78.jpeg"/><Relationship Id="rId21" Type="http://schemas.openxmlformats.org/officeDocument/2006/relationships/image" Target="../media/image87.jpeg"/><Relationship Id="rId34" Type="http://schemas.openxmlformats.org/officeDocument/2006/relationships/hyperlink" Target="Manufacturer's%20Litrature/LSIS/LSIS%20-%20Power%20Transformer%20-%20Catalog.pdf" TargetMode="External"/><Relationship Id="rId42" Type="http://schemas.openxmlformats.org/officeDocument/2006/relationships/image" Target="../media/image8.gif"/><Relationship Id="rId7" Type="http://schemas.openxmlformats.org/officeDocument/2006/relationships/image" Target="../media/image82.jpeg"/><Relationship Id="rId12" Type="http://schemas.openxmlformats.org/officeDocument/2006/relationships/hyperlink" Target="Product%20Image/LSIS/Cast%20Rasin%20TR1.jpg" TargetMode="External"/><Relationship Id="rId17" Type="http://schemas.openxmlformats.org/officeDocument/2006/relationships/image" Target="../media/image71.jpg"/><Relationship Id="rId25" Type="http://schemas.openxmlformats.org/officeDocument/2006/relationships/image" Target="../media/image89.jpeg"/><Relationship Id="rId33" Type="http://schemas.openxmlformats.org/officeDocument/2006/relationships/image" Target="../media/image92.jpeg"/><Relationship Id="rId38" Type="http://schemas.openxmlformats.org/officeDocument/2006/relationships/image" Target="../media/image4.gif"/><Relationship Id="rId2" Type="http://schemas.openxmlformats.org/officeDocument/2006/relationships/image" Target="../media/image77.jpg"/><Relationship Id="rId16" Type="http://schemas.openxmlformats.org/officeDocument/2006/relationships/image" Target="../media/image86.jpeg"/><Relationship Id="rId20" Type="http://schemas.openxmlformats.org/officeDocument/2006/relationships/hyperlink" Target="Product%20Image/Powermax/TR%201.jpg" TargetMode="External"/><Relationship Id="rId29" Type="http://schemas.openxmlformats.org/officeDocument/2006/relationships/image" Target="../media/image91.jpeg"/><Relationship Id="rId41" Type="http://schemas.openxmlformats.org/officeDocument/2006/relationships/image" Target="../media/image7.gif"/><Relationship Id="rId1" Type="http://schemas.openxmlformats.org/officeDocument/2006/relationships/slideLayout" Target="../slideLayouts/slideLayout1.xml"/><Relationship Id="rId6" Type="http://schemas.openxmlformats.org/officeDocument/2006/relationships/image" Target="../media/image81.jpg"/><Relationship Id="rId11" Type="http://schemas.openxmlformats.org/officeDocument/2006/relationships/hyperlink" Target="Manufacturer's%20Litrature/LSIS/0.120718_LSIS%20Company%20profiles_cyh.pdf" TargetMode="External"/><Relationship Id="rId24" Type="http://schemas.openxmlformats.org/officeDocument/2006/relationships/hyperlink" Target="Product%20Image/Dongmi/Power%20TR.jpg" TargetMode="External"/><Relationship Id="rId32" Type="http://schemas.openxmlformats.org/officeDocument/2006/relationships/hyperlink" Target="Product%20Image/LSIS/Metal%20Clad%20Switchgear.jpg" TargetMode="External"/><Relationship Id="rId37" Type="http://schemas.openxmlformats.org/officeDocument/2006/relationships/image" Target="../media/image3.gif"/><Relationship Id="rId40" Type="http://schemas.openxmlformats.org/officeDocument/2006/relationships/image" Target="../media/image6.gif"/><Relationship Id="rId5" Type="http://schemas.openxmlformats.org/officeDocument/2006/relationships/image" Target="../media/image80.jpeg"/><Relationship Id="rId15" Type="http://schemas.openxmlformats.org/officeDocument/2006/relationships/image" Target="../media/image68.jpg"/><Relationship Id="rId23" Type="http://schemas.openxmlformats.org/officeDocument/2006/relationships/image" Target="../media/image88.jpeg"/><Relationship Id="rId28" Type="http://schemas.openxmlformats.org/officeDocument/2006/relationships/hyperlink" Target="Product%20Image/LSIS/GIS1.jpg" TargetMode="External"/><Relationship Id="rId36" Type="http://schemas.openxmlformats.org/officeDocument/2006/relationships/image" Target="../media/image2.gif"/><Relationship Id="rId10" Type="http://schemas.openxmlformats.org/officeDocument/2006/relationships/image" Target="../media/image84.jpeg"/><Relationship Id="rId19" Type="http://schemas.openxmlformats.org/officeDocument/2006/relationships/hyperlink" Target="Manufacturer's%20Litrature/Dong%20Mi/Dong%20Mi%20Electric%20-%20Transformer.pdf" TargetMode="External"/><Relationship Id="rId31" Type="http://schemas.openxmlformats.org/officeDocument/2006/relationships/hyperlink" Target="Manufacturer's%20Litrature/LSIS/LSIS%20-%20Metalclad%20Switchgear%20-%20Catalog.pdf" TargetMode="External"/><Relationship Id="rId4" Type="http://schemas.openxmlformats.org/officeDocument/2006/relationships/image" Target="../media/image79.jpeg"/><Relationship Id="rId9" Type="http://schemas.openxmlformats.org/officeDocument/2006/relationships/hyperlink" Target="Product%20Image/LSIS/TR1.jpg" TargetMode="External"/><Relationship Id="rId14" Type="http://schemas.openxmlformats.org/officeDocument/2006/relationships/hyperlink" Target="Manufacturer's%20Litrature/LSIS/LSIS%20-%20Cast%20Resin%20Transformer%20-%20Catalog.pdf" TargetMode="External"/><Relationship Id="rId22" Type="http://schemas.openxmlformats.org/officeDocument/2006/relationships/hyperlink" Target="Product%20Image/Powermax/Pad%20TR.jpg" TargetMode="External"/><Relationship Id="rId27" Type="http://schemas.openxmlformats.org/officeDocument/2006/relationships/image" Target="../media/image90.jpeg"/><Relationship Id="rId30" Type="http://schemas.openxmlformats.org/officeDocument/2006/relationships/hyperlink" Target="Manufacturer's%20Litrature/LSIS/LSIS%20-%20Gas%20Insulated%20Switchgear%20-%20Catalog.pdf" TargetMode="External"/><Relationship Id="rId35" Type="http://schemas.openxmlformats.org/officeDocument/2006/relationships/hyperlink" Target="Manufacturer's%20Litrature/Power%20Max/PowerMax_%20company%20profile.pdf" TargetMode="External"/><Relationship Id="rId43" Type="http://schemas.openxmlformats.org/officeDocument/2006/relationships/image" Target="../media/image9.jpeg"/></Relationships>
</file>

<file path=ppt/slides/_rels/slide8.xml.rels><?xml version="1.0" encoding="UTF-8" standalone="yes"?>
<Relationships xmlns="http://schemas.openxmlformats.org/package/2006/relationships"><Relationship Id="rId8" Type="http://schemas.openxmlformats.org/officeDocument/2006/relationships/image" Target="../media/image93.jpg"/><Relationship Id="rId13" Type="http://schemas.openxmlformats.org/officeDocument/2006/relationships/hyperlink" Target="Product%20Image/Hyundai/HV%20Generator.jpg" TargetMode="External"/><Relationship Id="rId18" Type="http://schemas.openxmlformats.org/officeDocument/2006/relationships/hyperlink" Target="Product%20Image/Hyundai/Alternator1.jpg" TargetMode="External"/><Relationship Id="rId3" Type="http://schemas.openxmlformats.org/officeDocument/2006/relationships/hyperlink" Target="Manufacturer's%20Litrature/Samwha/Samwha%20-%20Capacitor%20-%20Catalog.pdf" TargetMode="External"/><Relationship Id="rId21" Type="http://schemas.openxmlformats.org/officeDocument/2006/relationships/image" Target="../media/image99.jpeg"/><Relationship Id="rId7" Type="http://schemas.openxmlformats.org/officeDocument/2006/relationships/hyperlink" Target="Manufacturer's%20Litrature/Hyundai%20Heavy%20Industries%20(HHI)/HV%20Synchronous%20Generator.pdf" TargetMode="External"/><Relationship Id="rId12" Type="http://schemas.openxmlformats.org/officeDocument/2006/relationships/image" Target="../media/image95.jpeg"/><Relationship Id="rId17" Type="http://schemas.openxmlformats.org/officeDocument/2006/relationships/hyperlink" Target="Manufacturer's%20Litrature/Hyundai%20Heavy%20Industries%20(HHI)/Synchronous%20Generator.pdf" TargetMode="External"/><Relationship Id="rId25" Type="http://schemas.openxmlformats.org/officeDocument/2006/relationships/image" Target="../media/image101.jpeg"/><Relationship Id="rId2" Type="http://schemas.openxmlformats.org/officeDocument/2006/relationships/hyperlink" Target="Manufacturer's%20Litrature/Samwha/SAMWHA%20Capacitor%20Group%20Profile_(power).pdf" TargetMode="External"/><Relationship Id="rId16" Type="http://schemas.openxmlformats.org/officeDocument/2006/relationships/image" Target="../media/image97.jpeg"/><Relationship Id="rId20" Type="http://schemas.openxmlformats.org/officeDocument/2006/relationships/hyperlink" Target="Product%20Image/Hyundai/Alternator2.jpg" TargetMode="External"/><Relationship Id="rId1" Type="http://schemas.openxmlformats.org/officeDocument/2006/relationships/slideLayout" Target="../slideLayouts/slideLayout1.xml"/><Relationship Id="rId6" Type="http://schemas.openxmlformats.org/officeDocument/2006/relationships/hyperlink" Target="Manufacturer's%20Litrature/Hyundai%20Heavy%20Industries%20(HHI)/HHI%20Marine%20Use%20Generator%20&amp;%20Motor2%20rev1.pdf" TargetMode="External"/><Relationship Id="rId11" Type="http://schemas.openxmlformats.org/officeDocument/2006/relationships/hyperlink" Target="Product%20Image/Hyundai/Marine%20Motor1.jpg" TargetMode="External"/><Relationship Id="rId24" Type="http://schemas.openxmlformats.org/officeDocument/2006/relationships/hyperlink" Target="Product%20Image/Samwha/Capacitor.jpg" TargetMode="External"/><Relationship Id="rId5" Type="http://schemas.openxmlformats.org/officeDocument/2006/relationships/hyperlink" Target="Manufacturer's%20Litrature/Hyundai%20Heavy%20Industries%20(HHI)/Company%20Profile%202011.pdf" TargetMode="External"/><Relationship Id="rId15" Type="http://schemas.openxmlformats.org/officeDocument/2006/relationships/hyperlink" Target="Product%20Image/Hyundai/HV%20Generator2.jpg" TargetMode="External"/><Relationship Id="rId23" Type="http://schemas.openxmlformats.org/officeDocument/2006/relationships/image" Target="../media/image100.jpeg"/><Relationship Id="rId10" Type="http://schemas.openxmlformats.org/officeDocument/2006/relationships/image" Target="../media/image94.jpeg"/><Relationship Id="rId19" Type="http://schemas.openxmlformats.org/officeDocument/2006/relationships/image" Target="../media/image98.jpeg"/><Relationship Id="rId4" Type="http://schemas.openxmlformats.org/officeDocument/2006/relationships/image" Target="../media/image76.jpg"/><Relationship Id="rId9" Type="http://schemas.openxmlformats.org/officeDocument/2006/relationships/hyperlink" Target="Product%20Image/Hyundai/Low%20Volage%20Marine%20HHI.jpg" TargetMode="External"/><Relationship Id="rId14" Type="http://schemas.openxmlformats.org/officeDocument/2006/relationships/image" Target="../media/image96.jpeg"/><Relationship Id="rId22" Type="http://schemas.openxmlformats.org/officeDocument/2006/relationships/hyperlink" Target="Product%20Image/Samwha/Capacitor%20Bank.jpg" TargetMode="External"/></Relationships>
</file>

<file path=ppt/slides/_rels/slide9.xml.rels><?xml version="1.0" encoding="UTF-8" standalone="yes"?>
<Relationships xmlns="http://schemas.openxmlformats.org/package/2006/relationships"><Relationship Id="rId13" Type="http://schemas.openxmlformats.org/officeDocument/2006/relationships/image" Target="../media/image104.jpeg"/><Relationship Id="rId18" Type="http://schemas.openxmlformats.org/officeDocument/2006/relationships/hyperlink" Target="Manufacturer's%20Litrature/LS%20Cable/LS%20Cable%20-%20MV%20LV%20Cable%20-%20Catalog.PDF" TargetMode="External"/><Relationship Id="rId26" Type="http://schemas.openxmlformats.org/officeDocument/2006/relationships/image" Target="../media/image110.jpeg"/><Relationship Id="rId39" Type="http://schemas.openxmlformats.org/officeDocument/2006/relationships/hyperlink" Target="Product%20Image/LS%20Cable/OPGW2.jpg" TargetMode="External"/><Relationship Id="rId21" Type="http://schemas.openxmlformats.org/officeDocument/2006/relationships/hyperlink" Target="Product%20Image/LS%20Cable/HV2.jpg" TargetMode="External"/><Relationship Id="rId34" Type="http://schemas.openxmlformats.org/officeDocument/2006/relationships/hyperlink" Target="Product%20Image/LS%20Cable/Offshore%202.jpg" TargetMode="External"/><Relationship Id="rId42" Type="http://schemas.openxmlformats.org/officeDocument/2006/relationships/image" Target="../media/image117.jpeg"/><Relationship Id="rId47" Type="http://schemas.openxmlformats.org/officeDocument/2006/relationships/image" Target="../media/image119.jpeg"/><Relationship Id="rId50" Type="http://schemas.openxmlformats.org/officeDocument/2006/relationships/hyperlink" Target="Product%20Image/LS%20Cable/WF2.jpg" TargetMode="External"/><Relationship Id="rId55" Type="http://schemas.openxmlformats.org/officeDocument/2006/relationships/image" Target="../media/image123.jpeg"/><Relationship Id="rId63" Type="http://schemas.openxmlformats.org/officeDocument/2006/relationships/image" Target="../media/image82.jpeg"/><Relationship Id="rId7" Type="http://schemas.openxmlformats.org/officeDocument/2006/relationships/image" Target="../media/image83.jpeg"/><Relationship Id="rId2" Type="http://schemas.openxmlformats.org/officeDocument/2006/relationships/image" Target="../media/image77.jpg"/><Relationship Id="rId16" Type="http://schemas.openxmlformats.org/officeDocument/2006/relationships/hyperlink" Target="Product%20Image/LS%20Cable/MV2.jpg" TargetMode="External"/><Relationship Id="rId20" Type="http://schemas.openxmlformats.org/officeDocument/2006/relationships/image" Target="../media/image107.jpeg"/><Relationship Id="rId29" Type="http://schemas.openxmlformats.org/officeDocument/2006/relationships/hyperlink" Target="Product%20Image/LS%20Cable/TACSR2.jpg" TargetMode="External"/><Relationship Id="rId41" Type="http://schemas.openxmlformats.org/officeDocument/2006/relationships/hyperlink" Target="Product%20Image/LS%20Cable/OPGW3.jpg" TargetMode="External"/><Relationship Id="rId54" Type="http://schemas.openxmlformats.org/officeDocument/2006/relationships/hyperlink" Target="Product%20Image/LS%20Cable/WF5.jpg" TargetMode="External"/><Relationship Id="rId62" Type="http://schemas.openxmlformats.org/officeDocument/2006/relationships/image" Target="../media/image125.jpeg"/><Relationship Id="rId1" Type="http://schemas.openxmlformats.org/officeDocument/2006/relationships/slideLayout" Target="../slideLayouts/slideLayout1.xml"/><Relationship Id="rId6" Type="http://schemas.openxmlformats.org/officeDocument/2006/relationships/image" Target="../media/image81.jpg"/><Relationship Id="rId11" Type="http://schemas.openxmlformats.org/officeDocument/2006/relationships/image" Target="../media/image103.jpeg"/><Relationship Id="rId24" Type="http://schemas.openxmlformats.org/officeDocument/2006/relationships/image" Target="../media/image109.jpeg"/><Relationship Id="rId32" Type="http://schemas.openxmlformats.org/officeDocument/2006/relationships/hyperlink" Target="Product%20Image/LS%20Cable/Offshore%201.jpg" TargetMode="External"/><Relationship Id="rId37" Type="http://schemas.openxmlformats.org/officeDocument/2006/relationships/image" Target="../media/image115.jpeg"/><Relationship Id="rId40" Type="http://schemas.openxmlformats.org/officeDocument/2006/relationships/image" Target="../media/image116.jpeg"/><Relationship Id="rId45" Type="http://schemas.openxmlformats.org/officeDocument/2006/relationships/hyperlink" Target="Manufacturer's%20Litrature/LS%20Cable/LS%20Cable%20-%20OPGW%20-%20Catalog.pdf" TargetMode="External"/><Relationship Id="rId53" Type="http://schemas.openxmlformats.org/officeDocument/2006/relationships/image" Target="../media/image122.jpeg"/><Relationship Id="rId58" Type="http://schemas.openxmlformats.org/officeDocument/2006/relationships/image" Target="../media/image124.jpeg"/><Relationship Id="rId5" Type="http://schemas.openxmlformats.org/officeDocument/2006/relationships/image" Target="../media/image80.jpeg"/><Relationship Id="rId15" Type="http://schemas.openxmlformats.org/officeDocument/2006/relationships/image" Target="../media/image105.jpeg"/><Relationship Id="rId23" Type="http://schemas.openxmlformats.org/officeDocument/2006/relationships/hyperlink" Target="Product%20Image/LS%20Cable/HV3.jpg" TargetMode="External"/><Relationship Id="rId28" Type="http://schemas.openxmlformats.org/officeDocument/2006/relationships/image" Target="../media/image111.jpeg"/><Relationship Id="rId36" Type="http://schemas.openxmlformats.org/officeDocument/2006/relationships/hyperlink" Target="Product%20Image/LS%20Cable/Offshore%20&amp;%20Marine.jpg" TargetMode="External"/><Relationship Id="rId49" Type="http://schemas.openxmlformats.org/officeDocument/2006/relationships/image" Target="../media/image120.jpeg"/><Relationship Id="rId57" Type="http://schemas.openxmlformats.org/officeDocument/2006/relationships/hyperlink" Target="Product%20Image/LS%20Cable/Fiber.jpg" TargetMode="External"/><Relationship Id="rId61" Type="http://schemas.openxmlformats.org/officeDocument/2006/relationships/hyperlink" Target="Product%20Image/LS%20Cable/LAN.jpg" TargetMode="External"/><Relationship Id="rId10" Type="http://schemas.openxmlformats.org/officeDocument/2006/relationships/hyperlink" Target="Product%20Image/LS%20Cable/XLPE1.jpg" TargetMode="External"/><Relationship Id="rId19" Type="http://schemas.openxmlformats.org/officeDocument/2006/relationships/hyperlink" Target="Product%20Image/LS%20Cable/HV1.jpg" TargetMode="External"/><Relationship Id="rId31" Type="http://schemas.openxmlformats.org/officeDocument/2006/relationships/hyperlink" Target="Manufacturer's%20Litrature/LS%20Cable/LS%20Cable%20-%20HCC%20Overhead%20Transmission%20-%20Catalog.pdf" TargetMode="External"/><Relationship Id="rId44" Type="http://schemas.openxmlformats.org/officeDocument/2006/relationships/image" Target="../media/image118.jpeg"/><Relationship Id="rId52" Type="http://schemas.openxmlformats.org/officeDocument/2006/relationships/hyperlink" Target="Product%20Image/LS%20Cable/WF3.jpg" TargetMode="External"/><Relationship Id="rId60" Type="http://schemas.openxmlformats.org/officeDocument/2006/relationships/hyperlink" Target="Manufacturer's%20Litrature/LS%20Cable/LS%20Cable%20-%20LAN%20Cable%20(Telecommunication)%20-%20Catalog.pdf" TargetMode="External"/><Relationship Id="rId4" Type="http://schemas.openxmlformats.org/officeDocument/2006/relationships/image" Target="../media/image79.jpeg"/><Relationship Id="rId9" Type="http://schemas.openxmlformats.org/officeDocument/2006/relationships/image" Target="../media/image102.jpg"/><Relationship Id="rId14" Type="http://schemas.openxmlformats.org/officeDocument/2006/relationships/hyperlink" Target="Product%20Image/LS%20Cable/MV1.jpg" TargetMode="External"/><Relationship Id="rId22" Type="http://schemas.openxmlformats.org/officeDocument/2006/relationships/image" Target="../media/image108.jpeg"/><Relationship Id="rId27" Type="http://schemas.openxmlformats.org/officeDocument/2006/relationships/hyperlink" Target="Product%20Image/LS%20Cable/TACSR.jpg" TargetMode="External"/><Relationship Id="rId30" Type="http://schemas.openxmlformats.org/officeDocument/2006/relationships/image" Target="../media/image112.jpeg"/><Relationship Id="rId35" Type="http://schemas.openxmlformats.org/officeDocument/2006/relationships/image" Target="../media/image114.jpeg"/><Relationship Id="rId43" Type="http://schemas.openxmlformats.org/officeDocument/2006/relationships/hyperlink" Target="Product%20Image/LS%20Cable/OPGW1.jpg" TargetMode="External"/><Relationship Id="rId48" Type="http://schemas.openxmlformats.org/officeDocument/2006/relationships/hyperlink" Target="Product%20Image/LS%20Cable/WF1.jpg" TargetMode="External"/><Relationship Id="rId56" Type="http://schemas.openxmlformats.org/officeDocument/2006/relationships/hyperlink" Target="Manufacturer's%20Litrature/LS%20Cable/LS%20Cable%20-%20Wind%20Turbine%20Cables%20-%20Catalog.pdf" TargetMode="External"/><Relationship Id="rId64" Type="http://schemas.openxmlformats.org/officeDocument/2006/relationships/image" Target="../media/image26.jpeg"/><Relationship Id="rId8" Type="http://schemas.openxmlformats.org/officeDocument/2006/relationships/hyperlink" Target="Manufacturer's%20Litrature/LS%20Cable/LS%20Cable%20-%20HV%20XLPE%20Cable%20-%20Catalog.pdf" TargetMode="External"/><Relationship Id="rId51" Type="http://schemas.openxmlformats.org/officeDocument/2006/relationships/image" Target="../media/image121.jpeg"/><Relationship Id="rId3" Type="http://schemas.openxmlformats.org/officeDocument/2006/relationships/image" Target="../media/image78.jpeg"/><Relationship Id="rId12" Type="http://schemas.openxmlformats.org/officeDocument/2006/relationships/hyperlink" Target="Product%20Image/LS%20Cable/MV%20LV.jpg" TargetMode="External"/><Relationship Id="rId17" Type="http://schemas.openxmlformats.org/officeDocument/2006/relationships/image" Target="../media/image106.jpeg"/><Relationship Id="rId25" Type="http://schemas.openxmlformats.org/officeDocument/2006/relationships/hyperlink" Target="Product%20Image/LS%20Cable/HV4.jpg" TargetMode="External"/><Relationship Id="rId33" Type="http://schemas.openxmlformats.org/officeDocument/2006/relationships/image" Target="../media/image113.jpeg"/><Relationship Id="rId38" Type="http://schemas.openxmlformats.org/officeDocument/2006/relationships/hyperlink" Target="Manufacturer's%20Litrature/LS%20Cable/LS%20Cable%20-%20Offshore%20and%20Marine%20Cable%20-%20Catalog.pdf" TargetMode="External"/><Relationship Id="rId46" Type="http://schemas.openxmlformats.org/officeDocument/2006/relationships/hyperlink" Target="Product%20Image/LS%20Cable/Wind%20Turbine.jpg" TargetMode="External"/><Relationship Id="rId59" Type="http://schemas.openxmlformats.org/officeDocument/2006/relationships/hyperlink" Target="Manufacturer's%20Litrature/LS%20Cable/LS%20Cable%20-%20Fiber%20Optic%20Cable%20(Telecommunication)%20-%20Catalog.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117" y="-3051"/>
            <a:ext cx="7153275" cy="166687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6535" y="1435938"/>
            <a:ext cx="704850" cy="247650"/>
          </a:xfrm>
          <a:prstGeom prst="rect">
            <a:avLst/>
          </a:prstGeom>
        </p:spPr>
      </p:pic>
      <p:sp>
        <p:nvSpPr>
          <p:cNvPr id="6" name="TextBox 5"/>
          <p:cNvSpPr txBox="1"/>
          <p:nvPr/>
        </p:nvSpPr>
        <p:spPr>
          <a:xfrm>
            <a:off x="4942467" y="2204201"/>
            <a:ext cx="1206885" cy="276999"/>
          </a:xfrm>
          <a:prstGeom prst="rect">
            <a:avLst/>
          </a:prstGeom>
          <a:noFill/>
        </p:spPr>
        <p:txBody>
          <a:bodyPr wrap="square" rtlCol="0">
            <a:spAutoFit/>
          </a:bodyPr>
          <a:lstStyle/>
          <a:p>
            <a:r>
              <a:rPr lang="en-US" altLang="ko-KR" sz="1200" b="1" dirty="0" smtClean="0"/>
              <a:t>Welcome</a:t>
            </a:r>
            <a:endParaRPr lang="ko-KR" altLang="en-US" sz="1200" b="1" dirty="0"/>
          </a:p>
        </p:txBody>
      </p:sp>
      <p:sp>
        <p:nvSpPr>
          <p:cNvPr id="8" name="TextBox 7"/>
          <p:cNvSpPr txBox="1"/>
          <p:nvPr/>
        </p:nvSpPr>
        <p:spPr>
          <a:xfrm>
            <a:off x="4868184" y="2451352"/>
            <a:ext cx="3016184" cy="1477328"/>
          </a:xfrm>
          <a:prstGeom prst="rect">
            <a:avLst/>
          </a:prstGeom>
          <a:noFill/>
        </p:spPr>
        <p:txBody>
          <a:bodyPr wrap="square" rtlCol="0">
            <a:spAutoFit/>
          </a:bodyPr>
          <a:lstStyle/>
          <a:p>
            <a:pPr algn="just">
              <a:spcBef>
                <a:spcPts val="600"/>
              </a:spcBef>
            </a:pPr>
            <a:r>
              <a:rPr lang="en-US" altLang="ko-KR" sz="700" dirty="0">
                <a:latin typeface="Arial" pitchFamily="34" charset="0"/>
                <a:cs typeface="Arial" pitchFamily="34" charset="0"/>
              </a:rPr>
              <a:t>PanAmerica Supply, Inc. (PASI) is a global electrical equipment supplier who provides quality products and support to companies all across the Americas. Our vision is to have customers better understand the reliability of South Korean electrical equipment, and for them to experience this dependability at a competitive offering and with attentive service.</a:t>
            </a:r>
          </a:p>
          <a:p>
            <a:pPr algn="just">
              <a:spcBef>
                <a:spcPts val="600"/>
              </a:spcBef>
            </a:pPr>
            <a:r>
              <a:rPr lang="en-US" altLang="ko-KR" sz="700" dirty="0">
                <a:latin typeface="Arial" pitchFamily="34" charset="0"/>
                <a:cs typeface="Arial" pitchFamily="34" charset="0"/>
              </a:rPr>
              <a:t>Here on our comprehensive information website, you will find all of your answers regarding our electrical equipment: whether you are developing a new project, checking out product specs, or looking for a reliable business partner. Thank you for your interest, and we look forward to working together with you soon.</a:t>
            </a:r>
            <a:endParaRPr lang="ko-KR" altLang="ko-KR" sz="700" dirty="0">
              <a:latin typeface="Arial" pitchFamily="34" charset="0"/>
              <a:cs typeface="Arial" pitchFamily="34" charset="0"/>
            </a:endParaRPr>
          </a:p>
          <a:p>
            <a:pPr algn="just"/>
            <a:endParaRPr lang="en-US" altLang="ko-KR" sz="800" dirty="0" smtClean="0">
              <a:latin typeface="Arial" pitchFamily="34" charset="0"/>
              <a:cs typeface="Arial" pitchFamily="34" charset="0"/>
            </a:endParaRPr>
          </a:p>
        </p:txBody>
      </p:sp>
      <p:sp>
        <p:nvSpPr>
          <p:cNvPr id="15" name="TextBox 14"/>
          <p:cNvSpPr txBox="1"/>
          <p:nvPr/>
        </p:nvSpPr>
        <p:spPr>
          <a:xfrm>
            <a:off x="827584" y="6681935"/>
            <a:ext cx="7148759" cy="184666"/>
          </a:xfrm>
          <a:prstGeom prst="rect">
            <a:avLst/>
          </a:prstGeom>
          <a:noFill/>
        </p:spPr>
        <p:txBody>
          <a:bodyPr wrap="square" rtlCol="0">
            <a:spAutoFit/>
          </a:bodyPr>
          <a:lstStyle/>
          <a:p>
            <a:pPr algn="ctr"/>
            <a:r>
              <a:rPr lang="en-US" altLang="ko-KR" sz="600" dirty="0"/>
              <a:t>Copyright © 2012 by </a:t>
            </a:r>
            <a:r>
              <a:rPr lang="en-US" altLang="ko-KR" sz="600" dirty="0" err="1" smtClean="0"/>
              <a:t>PanAmerica</a:t>
            </a:r>
            <a:r>
              <a:rPr lang="en-US" altLang="ko-KR" sz="600" dirty="0" smtClean="0"/>
              <a:t> Supply, Inc.</a:t>
            </a:r>
            <a:endParaRPr lang="ko-KR" altLang="en-US" sz="6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117" y="1433617"/>
            <a:ext cx="2333827" cy="247650"/>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5939" y="1435938"/>
            <a:ext cx="695325" cy="247650"/>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61264" y="1435792"/>
            <a:ext cx="666750" cy="247650"/>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28014" y="1440596"/>
            <a:ext cx="628650" cy="247650"/>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56664" y="1440596"/>
            <a:ext cx="733425" cy="247650"/>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61385" y="1435938"/>
            <a:ext cx="714375" cy="24765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1685" y="1435938"/>
            <a:ext cx="704850" cy="247650"/>
          </a:xfrm>
          <a:prstGeom prst="rect">
            <a:avLst/>
          </a:prstGeom>
        </p:spPr>
      </p:pic>
      <p:sp>
        <p:nvSpPr>
          <p:cNvPr id="32" name="TextBox 31"/>
          <p:cNvSpPr txBox="1"/>
          <p:nvPr/>
        </p:nvSpPr>
        <p:spPr>
          <a:xfrm>
            <a:off x="3959961" y="1465734"/>
            <a:ext cx="704850" cy="200055"/>
          </a:xfrm>
          <a:prstGeom prst="rect">
            <a:avLst/>
          </a:prstGeom>
          <a:noFill/>
        </p:spPr>
        <p:txBody>
          <a:bodyPr wrap="square" rtlCol="0">
            <a:spAutoFit/>
          </a:bodyPr>
          <a:lstStyle/>
          <a:p>
            <a:pPr algn="ctr"/>
            <a:r>
              <a:rPr lang="en-US" altLang="ko-KR" sz="700" b="1" dirty="0" smtClean="0">
                <a:solidFill>
                  <a:schemeClr val="bg1"/>
                </a:solidFill>
                <a:latin typeface="Arial" pitchFamily="34" charset="0"/>
                <a:cs typeface="Arial" pitchFamily="34" charset="0"/>
              </a:rPr>
              <a:t>About Us</a:t>
            </a:r>
            <a:r>
              <a:rPr lang="ko-KR" altLang="en-US" sz="700" b="1" dirty="0" smtClean="0">
                <a:solidFill>
                  <a:schemeClr val="bg1"/>
                </a:solidFill>
                <a:latin typeface="Arial" pitchFamily="34" charset="0"/>
                <a:cs typeface="Arial" pitchFamily="34" charset="0"/>
              </a:rPr>
              <a:t> </a:t>
            </a:r>
            <a:r>
              <a:rPr lang="en-US" altLang="ko-KR" sz="700" b="1" dirty="0" smtClean="0">
                <a:solidFill>
                  <a:schemeClr val="bg1"/>
                </a:solidFill>
                <a:latin typeface="Arial" pitchFamily="34" charset="0"/>
                <a:cs typeface="Arial" pitchFamily="34" charset="0"/>
              </a:rPr>
              <a:t>  </a:t>
            </a:r>
            <a:endParaRPr lang="ko-KR" altLang="en-US" sz="700" b="1" dirty="0">
              <a:solidFill>
                <a:schemeClr val="bg1"/>
              </a:solidFill>
              <a:latin typeface="Arial" pitchFamily="34" charset="0"/>
              <a:cs typeface="Arial" pitchFamily="34" charset="0"/>
            </a:endParaRPr>
          </a:p>
        </p:txBody>
      </p:sp>
      <p:sp>
        <p:nvSpPr>
          <p:cNvPr id="33" name="TextBox 32"/>
          <p:cNvSpPr txBox="1"/>
          <p:nvPr/>
        </p:nvSpPr>
        <p:spPr>
          <a:xfrm>
            <a:off x="4666553" y="1472558"/>
            <a:ext cx="704850" cy="200055"/>
          </a:xfrm>
          <a:prstGeom prst="rect">
            <a:avLst/>
          </a:prstGeom>
          <a:noFill/>
        </p:spPr>
        <p:txBody>
          <a:bodyPr wrap="square" rtlCol="0">
            <a:spAutoFit/>
          </a:bodyPr>
          <a:lstStyle/>
          <a:p>
            <a:pPr algn="ctr"/>
            <a:r>
              <a:rPr lang="en-US" altLang="ko-KR" sz="700" b="1" dirty="0" smtClean="0">
                <a:solidFill>
                  <a:schemeClr val="bg1"/>
                </a:solidFill>
                <a:latin typeface="Arial" pitchFamily="34" charset="0"/>
                <a:cs typeface="Arial" pitchFamily="34" charset="0"/>
              </a:rPr>
              <a:t>Customer</a:t>
            </a:r>
            <a:r>
              <a:rPr lang="ko-KR" altLang="en-US" sz="700" b="1" dirty="0" smtClean="0">
                <a:solidFill>
                  <a:schemeClr val="bg1"/>
                </a:solidFill>
                <a:latin typeface="Arial" pitchFamily="34" charset="0"/>
                <a:cs typeface="Arial" pitchFamily="34" charset="0"/>
              </a:rPr>
              <a:t> </a:t>
            </a:r>
            <a:r>
              <a:rPr lang="en-US" altLang="ko-KR" sz="700" b="1" dirty="0" smtClean="0">
                <a:solidFill>
                  <a:schemeClr val="bg1"/>
                </a:solidFill>
                <a:latin typeface="Arial" pitchFamily="34" charset="0"/>
                <a:cs typeface="Arial" pitchFamily="34" charset="0"/>
              </a:rPr>
              <a:t>  </a:t>
            </a:r>
            <a:endParaRPr lang="ko-KR" altLang="en-US" sz="700" b="1" dirty="0">
              <a:solidFill>
                <a:schemeClr val="bg1"/>
              </a:solidFill>
              <a:latin typeface="Arial" pitchFamily="34" charset="0"/>
              <a:cs typeface="Arial" pitchFamily="34" charset="0"/>
            </a:endParaRPr>
          </a:p>
        </p:txBody>
      </p:sp>
      <p:sp>
        <p:nvSpPr>
          <p:cNvPr id="34" name="TextBox 33"/>
          <p:cNvSpPr txBox="1"/>
          <p:nvPr/>
        </p:nvSpPr>
        <p:spPr>
          <a:xfrm>
            <a:off x="5379318" y="1465734"/>
            <a:ext cx="704850" cy="200055"/>
          </a:xfrm>
          <a:prstGeom prst="rect">
            <a:avLst/>
          </a:prstGeom>
          <a:noFill/>
        </p:spPr>
        <p:txBody>
          <a:bodyPr wrap="square" rtlCol="0">
            <a:spAutoFit/>
          </a:bodyPr>
          <a:lstStyle/>
          <a:p>
            <a:pPr algn="ctr"/>
            <a:r>
              <a:rPr lang="en-US" altLang="ko-KR" sz="700" b="1" dirty="0" smtClean="0">
                <a:solidFill>
                  <a:schemeClr val="bg1"/>
                </a:solidFill>
                <a:latin typeface="Arial" pitchFamily="34" charset="0"/>
                <a:cs typeface="Arial" pitchFamily="34" charset="0"/>
              </a:rPr>
              <a:t>Line Card</a:t>
            </a:r>
            <a:r>
              <a:rPr lang="ko-KR" altLang="en-US" sz="700" b="1" dirty="0" smtClean="0">
                <a:solidFill>
                  <a:schemeClr val="bg1"/>
                </a:solidFill>
                <a:latin typeface="Arial" pitchFamily="34" charset="0"/>
                <a:cs typeface="Arial" pitchFamily="34" charset="0"/>
              </a:rPr>
              <a:t> </a:t>
            </a:r>
            <a:r>
              <a:rPr lang="en-US" altLang="ko-KR" sz="700" b="1" dirty="0" smtClean="0">
                <a:solidFill>
                  <a:schemeClr val="bg1"/>
                </a:solidFill>
                <a:latin typeface="Arial" pitchFamily="34" charset="0"/>
                <a:cs typeface="Arial" pitchFamily="34" charset="0"/>
              </a:rPr>
              <a:t>  </a:t>
            </a:r>
            <a:endParaRPr lang="ko-KR" altLang="en-US" sz="700" b="1" dirty="0">
              <a:solidFill>
                <a:schemeClr val="bg1"/>
              </a:solidFill>
              <a:latin typeface="Arial" pitchFamily="34" charset="0"/>
              <a:cs typeface="Arial" pitchFamily="34" charset="0"/>
            </a:endParaRPr>
          </a:p>
        </p:txBody>
      </p:sp>
      <p:sp>
        <p:nvSpPr>
          <p:cNvPr id="35" name="TextBox 34"/>
          <p:cNvSpPr txBox="1"/>
          <p:nvPr/>
        </p:nvSpPr>
        <p:spPr>
          <a:xfrm>
            <a:off x="6056050" y="1465734"/>
            <a:ext cx="704850" cy="200055"/>
          </a:xfrm>
          <a:prstGeom prst="rect">
            <a:avLst/>
          </a:prstGeom>
          <a:noFill/>
        </p:spPr>
        <p:txBody>
          <a:bodyPr wrap="square" rtlCol="0">
            <a:spAutoFit/>
          </a:bodyPr>
          <a:lstStyle/>
          <a:p>
            <a:pPr algn="ctr"/>
            <a:r>
              <a:rPr lang="en-US" altLang="ko-KR" sz="700" b="1" dirty="0" smtClean="0">
                <a:solidFill>
                  <a:schemeClr val="bg1"/>
                </a:solidFill>
                <a:latin typeface="Arial" pitchFamily="34" charset="0"/>
                <a:cs typeface="Arial" pitchFamily="34" charset="0"/>
              </a:rPr>
              <a:t>Product  </a:t>
            </a:r>
            <a:endParaRPr lang="ko-KR" altLang="en-US" sz="700" b="1" dirty="0">
              <a:solidFill>
                <a:schemeClr val="bg1"/>
              </a:solidFill>
              <a:latin typeface="Arial" pitchFamily="34" charset="0"/>
              <a:cs typeface="Arial" pitchFamily="34" charset="0"/>
            </a:endParaRPr>
          </a:p>
        </p:txBody>
      </p:sp>
      <p:sp>
        <p:nvSpPr>
          <p:cNvPr id="36" name="TextBox 35"/>
          <p:cNvSpPr txBox="1"/>
          <p:nvPr/>
        </p:nvSpPr>
        <p:spPr>
          <a:xfrm>
            <a:off x="6703580" y="1465734"/>
            <a:ext cx="704850" cy="200055"/>
          </a:xfrm>
          <a:prstGeom prst="rect">
            <a:avLst/>
          </a:prstGeom>
          <a:noFill/>
        </p:spPr>
        <p:txBody>
          <a:bodyPr wrap="square" rtlCol="0">
            <a:spAutoFit/>
          </a:bodyPr>
          <a:lstStyle/>
          <a:p>
            <a:pPr algn="ctr"/>
            <a:r>
              <a:rPr lang="en-US" altLang="ko-KR" sz="700" b="1" dirty="0" smtClean="0">
                <a:solidFill>
                  <a:schemeClr val="bg1"/>
                </a:solidFill>
                <a:latin typeface="Arial" pitchFamily="34" charset="0"/>
                <a:cs typeface="Arial" pitchFamily="34" charset="0"/>
              </a:rPr>
              <a:t>Sales</a:t>
            </a:r>
            <a:r>
              <a:rPr lang="ko-KR" altLang="en-US" sz="700" b="1" dirty="0" smtClean="0">
                <a:solidFill>
                  <a:schemeClr val="bg1"/>
                </a:solidFill>
                <a:latin typeface="Arial" pitchFamily="34" charset="0"/>
                <a:cs typeface="Arial" pitchFamily="34" charset="0"/>
              </a:rPr>
              <a:t> </a:t>
            </a:r>
            <a:r>
              <a:rPr lang="en-US" altLang="ko-KR" sz="700" b="1" dirty="0" smtClean="0">
                <a:solidFill>
                  <a:schemeClr val="bg1"/>
                </a:solidFill>
                <a:latin typeface="Arial" pitchFamily="34" charset="0"/>
                <a:cs typeface="Arial" pitchFamily="34" charset="0"/>
              </a:rPr>
              <a:t>  </a:t>
            </a:r>
            <a:endParaRPr lang="ko-KR" altLang="en-US" sz="700" b="1" dirty="0">
              <a:solidFill>
                <a:schemeClr val="bg1"/>
              </a:solidFill>
              <a:latin typeface="Arial" pitchFamily="34" charset="0"/>
              <a:cs typeface="Arial" pitchFamily="34" charset="0"/>
            </a:endParaRPr>
          </a:p>
        </p:txBody>
      </p:sp>
      <p:sp>
        <p:nvSpPr>
          <p:cNvPr id="37" name="TextBox 36"/>
          <p:cNvSpPr txBox="1"/>
          <p:nvPr/>
        </p:nvSpPr>
        <p:spPr>
          <a:xfrm>
            <a:off x="7380912" y="1472558"/>
            <a:ext cx="704850" cy="200055"/>
          </a:xfrm>
          <a:prstGeom prst="rect">
            <a:avLst/>
          </a:prstGeom>
          <a:noFill/>
        </p:spPr>
        <p:txBody>
          <a:bodyPr wrap="square" rtlCol="0">
            <a:spAutoFit/>
          </a:bodyPr>
          <a:lstStyle/>
          <a:p>
            <a:pPr algn="ctr"/>
            <a:r>
              <a:rPr lang="en-US" altLang="ko-KR" sz="700" b="1" dirty="0" smtClean="0">
                <a:solidFill>
                  <a:schemeClr val="bg1"/>
                </a:solidFill>
                <a:latin typeface="Arial" pitchFamily="34" charset="0"/>
                <a:cs typeface="Arial" pitchFamily="34" charset="0"/>
              </a:rPr>
              <a:t>Contact Us</a:t>
            </a:r>
            <a:r>
              <a:rPr lang="ko-KR" altLang="en-US" sz="700" b="1" dirty="0" smtClean="0">
                <a:solidFill>
                  <a:schemeClr val="bg1"/>
                </a:solidFill>
                <a:latin typeface="Arial" pitchFamily="34" charset="0"/>
                <a:cs typeface="Arial" pitchFamily="34" charset="0"/>
              </a:rPr>
              <a:t> </a:t>
            </a:r>
            <a:r>
              <a:rPr lang="en-US" altLang="ko-KR" sz="700" b="1" dirty="0" smtClean="0">
                <a:solidFill>
                  <a:schemeClr val="bg1"/>
                </a:solidFill>
                <a:latin typeface="Arial" pitchFamily="34" charset="0"/>
                <a:cs typeface="Arial" pitchFamily="34" charset="0"/>
              </a:rPr>
              <a:t>  </a:t>
            </a:r>
            <a:endParaRPr lang="ko-KR" altLang="en-US" sz="700" b="1" dirty="0">
              <a:solidFill>
                <a:schemeClr val="bg1"/>
              </a:solidFill>
              <a:latin typeface="Arial" pitchFamily="34" charset="0"/>
              <a:cs typeface="Arial" pitchFamily="34" charset="0"/>
            </a:endParaRPr>
          </a:p>
        </p:txBody>
      </p:sp>
      <p:sp>
        <p:nvSpPr>
          <p:cNvPr id="18" name="TextBox 17"/>
          <p:cNvSpPr txBox="1"/>
          <p:nvPr/>
        </p:nvSpPr>
        <p:spPr>
          <a:xfrm>
            <a:off x="3238549" y="1462653"/>
            <a:ext cx="704850" cy="200055"/>
          </a:xfrm>
          <a:prstGeom prst="rect">
            <a:avLst/>
          </a:prstGeom>
          <a:noFill/>
        </p:spPr>
        <p:txBody>
          <a:bodyPr wrap="square" rtlCol="0">
            <a:spAutoFit/>
          </a:bodyPr>
          <a:lstStyle/>
          <a:p>
            <a:pPr algn="ctr"/>
            <a:r>
              <a:rPr lang="en-US" altLang="ko-KR" sz="700" b="1" dirty="0" smtClean="0">
                <a:solidFill>
                  <a:srgbClr val="FFC000"/>
                </a:solidFill>
                <a:latin typeface="Arial" pitchFamily="34" charset="0"/>
                <a:cs typeface="Arial" pitchFamily="34" charset="0"/>
              </a:rPr>
              <a:t>Home</a:t>
            </a:r>
            <a:r>
              <a:rPr lang="ko-KR" altLang="en-US" sz="700" b="1" dirty="0" smtClean="0">
                <a:solidFill>
                  <a:srgbClr val="FFC000"/>
                </a:solidFill>
                <a:latin typeface="Arial" pitchFamily="34" charset="0"/>
                <a:cs typeface="Arial" pitchFamily="34" charset="0"/>
              </a:rPr>
              <a:t> </a:t>
            </a:r>
            <a:r>
              <a:rPr lang="en-US" altLang="ko-KR" sz="700" b="1" dirty="0" smtClean="0">
                <a:solidFill>
                  <a:schemeClr val="bg1"/>
                </a:solidFill>
                <a:latin typeface="Arial" pitchFamily="34" charset="0"/>
                <a:cs typeface="Arial" pitchFamily="34" charset="0"/>
              </a:rPr>
              <a:t>  </a:t>
            </a:r>
            <a:endParaRPr lang="ko-KR" altLang="en-US" sz="700" b="1" dirty="0">
              <a:solidFill>
                <a:schemeClr val="bg1"/>
              </a:solidFill>
              <a:latin typeface="Arial" pitchFamily="34" charset="0"/>
              <a:cs typeface="Arial" pitchFamily="34" charset="0"/>
            </a:endParaRPr>
          </a:p>
        </p:txBody>
      </p:sp>
      <p:sp>
        <p:nvSpPr>
          <p:cNvPr id="19" name="TextBox 18"/>
          <p:cNvSpPr txBox="1"/>
          <p:nvPr/>
        </p:nvSpPr>
        <p:spPr>
          <a:xfrm>
            <a:off x="1395549" y="1431290"/>
            <a:ext cx="1679117" cy="246221"/>
          </a:xfrm>
          <a:prstGeom prst="rect">
            <a:avLst/>
          </a:prstGeom>
          <a:noFill/>
        </p:spPr>
        <p:txBody>
          <a:bodyPr wrap="square" rtlCol="0">
            <a:spAutoFit/>
          </a:bodyPr>
          <a:lstStyle/>
          <a:p>
            <a:pPr algn="ctr"/>
            <a:r>
              <a:rPr lang="en-US" altLang="ko-KR" sz="1000" dirty="0" err="1" smtClean="0">
                <a:solidFill>
                  <a:schemeClr val="bg1"/>
                </a:solidFill>
                <a:latin typeface="Arial" pitchFamily="34" charset="0"/>
                <a:ea typeface="굴림체" pitchFamily="49" charset="-127"/>
                <a:cs typeface="Arial" pitchFamily="34" charset="0"/>
              </a:rPr>
              <a:t>PanAmerica</a:t>
            </a:r>
            <a:r>
              <a:rPr lang="en-US" altLang="ko-KR" sz="1000" dirty="0" smtClean="0">
                <a:solidFill>
                  <a:schemeClr val="bg1"/>
                </a:solidFill>
                <a:latin typeface="Arial" pitchFamily="34" charset="0"/>
                <a:ea typeface="굴림체" pitchFamily="49" charset="-127"/>
                <a:cs typeface="Arial" pitchFamily="34" charset="0"/>
              </a:rPr>
              <a:t> Supply, Inc</a:t>
            </a:r>
            <a:r>
              <a:rPr lang="en-US" altLang="ko-KR" sz="1000" b="1" dirty="0" smtClean="0">
                <a:solidFill>
                  <a:schemeClr val="bg1"/>
                </a:solidFill>
                <a:latin typeface="Arial" pitchFamily="34" charset="0"/>
                <a:ea typeface="굴림체" pitchFamily="49" charset="-127"/>
                <a:cs typeface="Arial" pitchFamily="34" charset="0"/>
              </a:rPr>
              <a:t>.</a:t>
            </a:r>
            <a:endParaRPr lang="ko-KR" altLang="en-US" sz="1000" b="1" dirty="0">
              <a:solidFill>
                <a:schemeClr val="bg1"/>
              </a:solidFill>
              <a:latin typeface="Arial" pitchFamily="34" charset="0"/>
              <a:ea typeface="굴림체" pitchFamily="49" charset="-127"/>
              <a:cs typeface="Arial" pitchFamily="34" charset="0"/>
            </a:endParaRPr>
          </a:p>
        </p:txBody>
      </p:sp>
      <p:pic>
        <p:nvPicPr>
          <p:cNvPr id="38" name="Picture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62795" y="1440596"/>
            <a:ext cx="414528" cy="243840"/>
          </a:xfrm>
          <a:prstGeom prst="rect">
            <a:avLst/>
          </a:prstGeom>
        </p:spPr>
      </p:pic>
      <p:pic>
        <p:nvPicPr>
          <p:cNvPr id="39" name="Picture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117" y="6597352"/>
            <a:ext cx="7138645" cy="103633"/>
          </a:xfrm>
          <a:prstGeom prst="rect">
            <a:avLst/>
          </a:prstGeom>
        </p:spPr>
      </p:pic>
      <p:pic>
        <p:nvPicPr>
          <p:cNvPr id="40" name="Picture 3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13756" y="2161431"/>
            <a:ext cx="2473549" cy="1932559"/>
          </a:xfrm>
          <a:prstGeom prst="rect">
            <a:avLst/>
          </a:prstGeom>
        </p:spPr>
      </p:pic>
      <p:cxnSp>
        <p:nvCxnSpPr>
          <p:cNvPr id="42" name="Straight Connector 41"/>
          <p:cNvCxnSpPr>
            <a:endCxn id="39" idx="1"/>
          </p:cNvCxnSpPr>
          <p:nvPr/>
        </p:nvCxnSpPr>
        <p:spPr>
          <a:xfrm>
            <a:off x="947117" y="0"/>
            <a:ext cx="0" cy="6649169"/>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endCxn id="39" idx="3"/>
          </p:cNvCxnSpPr>
          <p:nvPr/>
        </p:nvCxnSpPr>
        <p:spPr>
          <a:xfrm>
            <a:off x="8085762" y="-3051"/>
            <a:ext cx="0" cy="665222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86783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2181627" y="44624"/>
            <a:ext cx="583453" cy="276999"/>
          </a:xfrm>
          <a:prstGeom prst="rect">
            <a:avLst/>
          </a:prstGeom>
          <a:noFill/>
        </p:spPr>
        <p:txBody>
          <a:bodyPr wrap="square" rtlCol="0">
            <a:spAutoFit/>
          </a:bodyPr>
          <a:lstStyle/>
          <a:p>
            <a:r>
              <a:rPr lang="en-US" altLang="ko-KR" sz="1200" dirty="0" smtClean="0">
                <a:solidFill>
                  <a:prstClr val="black"/>
                </a:solidFill>
                <a:latin typeface="Arial" pitchFamily="34" charset="0"/>
                <a:cs typeface="Arial" pitchFamily="34" charset="0"/>
              </a:rPr>
              <a:t>Cable</a:t>
            </a:r>
            <a:endParaRPr lang="ko-KR" altLang="en-US" sz="1200" dirty="0">
              <a:solidFill>
                <a:prstClr val="black"/>
              </a:solidFill>
              <a:latin typeface="Arial" pitchFamily="34" charset="0"/>
              <a:cs typeface="Arial" pitchFamily="34" charset="0"/>
            </a:endParaRPr>
          </a:p>
        </p:txBody>
      </p:sp>
      <p:pic>
        <p:nvPicPr>
          <p:cNvPr id="4" name="그림 3">
            <a:hlinkClick r:id="rId2" action="ppaction://hlinkfile"/>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6606" y="447624"/>
            <a:ext cx="658418" cy="458108"/>
          </a:xfrm>
          <a:prstGeom prst="rect">
            <a:avLst/>
          </a:prstGeom>
        </p:spPr>
      </p:pic>
      <p:sp>
        <p:nvSpPr>
          <p:cNvPr id="5" name="TextBox 4"/>
          <p:cNvSpPr txBox="1"/>
          <p:nvPr/>
        </p:nvSpPr>
        <p:spPr>
          <a:xfrm>
            <a:off x="1962303" y="466105"/>
            <a:ext cx="2362250" cy="461665"/>
          </a:xfrm>
          <a:prstGeom prst="rect">
            <a:avLst/>
          </a:prstGeom>
          <a:noFill/>
        </p:spPr>
        <p:txBody>
          <a:bodyPr wrap="square" rtlCol="0">
            <a:spAutoFit/>
          </a:bodyPr>
          <a:lstStyle/>
          <a:p>
            <a:r>
              <a:rPr lang="en-US" altLang="ko-KR" sz="600" dirty="0" smtClean="0">
                <a:solidFill>
                  <a:prstClr val="black"/>
                </a:solidFill>
                <a:latin typeface="Arial" pitchFamily="34" charset="0"/>
                <a:cs typeface="Arial" pitchFamily="34" charset="0"/>
              </a:rPr>
              <a:t>Standard Hard-Drawn All Aluminum Conductor</a:t>
            </a:r>
          </a:p>
          <a:p>
            <a:r>
              <a:rPr lang="en-US" altLang="ko-KR" sz="600" dirty="0" smtClean="0">
                <a:solidFill>
                  <a:prstClr val="black"/>
                </a:solidFill>
                <a:latin typeface="Arial" pitchFamily="34" charset="0"/>
                <a:cs typeface="Arial" pitchFamily="34" charset="0"/>
              </a:rPr>
              <a:t>Standard </a:t>
            </a:r>
            <a:r>
              <a:rPr lang="en-US" altLang="ko-KR" sz="600" dirty="0">
                <a:solidFill>
                  <a:prstClr val="black"/>
                </a:solidFill>
                <a:latin typeface="Arial" pitchFamily="34" charset="0"/>
                <a:cs typeface="Arial" pitchFamily="34" charset="0"/>
              </a:rPr>
              <a:t>Hard-Drawn All Aluminum </a:t>
            </a:r>
            <a:r>
              <a:rPr lang="en-US" altLang="ko-KR" sz="600" dirty="0" smtClean="0">
                <a:solidFill>
                  <a:prstClr val="black"/>
                </a:solidFill>
                <a:latin typeface="Arial" pitchFamily="34" charset="0"/>
                <a:cs typeface="Arial" pitchFamily="34" charset="0"/>
              </a:rPr>
              <a:t>Conductor  (AAC)</a:t>
            </a:r>
          </a:p>
          <a:p>
            <a:r>
              <a:rPr lang="en-US" altLang="ko-KR" sz="600" dirty="0" smtClean="0">
                <a:solidFill>
                  <a:prstClr val="black"/>
                </a:solidFill>
                <a:latin typeface="Arial" pitchFamily="34" charset="0"/>
                <a:cs typeface="Arial" pitchFamily="34" charset="0"/>
              </a:rPr>
              <a:t>Aluminum Conductor Steel Reinforced (ASCR)</a:t>
            </a:r>
          </a:p>
          <a:p>
            <a:r>
              <a:rPr lang="en-US" altLang="ko-KR" sz="600" dirty="0" smtClean="0">
                <a:solidFill>
                  <a:prstClr val="black"/>
                </a:solidFill>
                <a:latin typeface="Arial" pitchFamily="34" charset="0"/>
                <a:cs typeface="Arial" pitchFamily="34" charset="0"/>
              </a:rPr>
              <a:t>Standard Aluminum Clad Steel Conductor (AWS)</a:t>
            </a:r>
            <a:endParaRPr lang="ko-KR" altLang="en-US" sz="600" dirty="0">
              <a:solidFill>
                <a:prstClr val="black"/>
              </a:solidFill>
              <a:latin typeface="Arial" pitchFamily="34" charset="0"/>
              <a:cs typeface="Arial" pitchFamily="34" charset="0"/>
            </a:endParaRPr>
          </a:p>
        </p:txBody>
      </p:sp>
      <p:sp>
        <p:nvSpPr>
          <p:cNvPr id="6" name="TextBox 5"/>
          <p:cNvSpPr txBox="1"/>
          <p:nvPr/>
        </p:nvSpPr>
        <p:spPr>
          <a:xfrm>
            <a:off x="1210801" y="848934"/>
            <a:ext cx="642942" cy="200055"/>
          </a:xfrm>
          <a:prstGeom prst="rect">
            <a:avLst/>
          </a:prstGeom>
          <a:noFill/>
        </p:spPr>
        <p:txBody>
          <a:bodyPr wrap="square" rtlCol="0">
            <a:spAutoFit/>
          </a:bodyPr>
          <a:lstStyle/>
          <a:p>
            <a:pPr algn="ctr"/>
            <a:r>
              <a:rPr lang="en-US" altLang="ko-KR" sz="700" b="1" dirty="0" smtClean="0">
                <a:solidFill>
                  <a:prstClr val="black"/>
                </a:solidFill>
                <a:latin typeface="Arial" pitchFamily="34" charset="0"/>
                <a:cs typeface="Arial" pitchFamily="34" charset="0"/>
              </a:rPr>
              <a:t>Bare Wire</a:t>
            </a:r>
            <a:endParaRPr lang="ko-KR" altLang="en-US" sz="700" b="1" dirty="0">
              <a:solidFill>
                <a:prstClr val="black"/>
              </a:solidFill>
              <a:latin typeface="Arial" pitchFamily="34" charset="0"/>
              <a:cs typeface="Arial" pitchFamily="34" charset="0"/>
            </a:endParaRPr>
          </a:p>
        </p:txBody>
      </p:sp>
      <p:pic>
        <p:nvPicPr>
          <p:cNvPr id="7" name="그림 6">
            <a:hlinkClick r:id="rId4" action="ppaction://hlinkfile"/>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6606" y="1008707"/>
            <a:ext cx="671831" cy="465607"/>
          </a:xfrm>
          <a:prstGeom prst="rect">
            <a:avLst/>
          </a:prstGeom>
        </p:spPr>
      </p:pic>
      <p:sp>
        <p:nvSpPr>
          <p:cNvPr id="37" name="TextBox 36"/>
          <p:cNvSpPr txBox="1"/>
          <p:nvPr/>
        </p:nvSpPr>
        <p:spPr>
          <a:xfrm>
            <a:off x="1206862" y="1431184"/>
            <a:ext cx="642942" cy="200055"/>
          </a:xfrm>
          <a:prstGeom prst="rect">
            <a:avLst/>
          </a:prstGeom>
          <a:noFill/>
        </p:spPr>
        <p:txBody>
          <a:bodyPr wrap="square" rtlCol="0">
            <a:spAutoFit/>
          </a:bodyPr>
          <a:lstStyle/>
          <a:p>
            <a:pPr algn="ctr"/>
            <a:r>
              <a:rPr lang="en-US" altLang="ko-KR" sz="700" b="1" dirty="0" smtClean="0">
                <a:solidFill>
                  <a:prstClr val="black"/>
                </a:solidFill>
                <a:latin typeface="Arial" pitchFamily="34" charset="0"/>
                <a:cs typeface="Arial" pitchFamily="34" charset="0"/>
              </a:rPr>
              <a:t>OPGW</a:t>
            </a:r>
            <a:endParaRPr lang="ko-KR" altLang="en-US" sz="700" b="1" dirty="0">
              <a:solidFill>
                <a:prstClr val="black"/>
              </a:solidFill>
              <a:latin typeface="Arial" pitchFamily="34" charset="0"/>
              <a:cs typeface="Arial" pitchFamily="34" charset="0"/>
            </a:endParaRPr>
          </a:p>
        </p:txBody>
      </p:sp>
      <p:sp>
        <p:nvSpPr>
          <p:cNvPr id="38" name="TextBox 37"/>
          <p:cNvSpPr txBox="1"/>
          <p:nvPr/>
        </p:nvSpPr>
        <p:spPr>
          <a:xfrm>
            <a:off x="1962303" y="1018828"/>
            <a:ext cx="2362250" cy="461665"/>
          </a:xfrm>
          <a:prstGeom prst="rect">
            <a:avLst/>
          </a:prstGeom>
          <a:noFill/>
        </p:spPr>
        <p:txBody>
          <a:bodyPr wrap="square" rtlCol="0">
            <a:spAutoFit/>
          </a:bodyPr>
          <a:lstStyle/>
          <a:p>
            <a:r>
              <a:rPr lang="en-US" altLang="ko-KR" sz="600" dirty="0" smtClean="0">
                <a:solidFill>
                  <a:prstClr val="black"/>
                </a:solidFill>
                <a:latin typeface="Arial" pitchFamily="34" charset="0"/>
                <a:cs typeface="Arial" pitchFamily="34" charset="0"/>
              </a:rPr>
              <a:t>Optical Fiber </a:t>
            </a:r>
            <a:r>
              <a:rPr lang="en-US" altLang="ko-KR" sz="600" dirty="0" err="1" smtClean="0">
                <a:solidFill>
                  <a:prstClr val="black"/>
                </a:solidFill>
                <a:latin typeface="Arial" pitchFamily="34" charset="0"/>
                <a:cs typeface="Arial" pitchFamily="34" charset="0"/>
              </a:rPr>
              <a:t>Composit</a:t>
            </a:r>
            <a:r>
              <a:rPr lang="en-US" altLang="ko-KR" sz="600" dirty="0" smtClean="0">
                <a:solidFill>
                  <a:prstClr val="black"/>
                </a:solidFill>
                <a:latin typeface="Arial" pitchFamily="34" charset="0"/>
                <a:cs typeface="Arial" pitchFamily="34" charset="0"/>
              </a:rPr>
              <a:t> Overhead Ground Wire</a:t>
            </a:r>
          </a:p>
          <a:p>
            <a:r>
              <a:rPr lang="en-US" altLang="ko-KR" sz="600" dirty="0" smtClean="0">
                <a:solidFill>
                  <a:prstClr val="black"/>
                </a:solidFill>
                <a:latin typeface="Arial" pitchFamily="34" charset="0"/>
                <a:cs typeface="Arial" pitchFamily="34" charset="0"/>
              </a:rPr>
              <a:t>Typical Construction &amp; General Characteristics</a:t>
            </a:r>
          </a:p>
          <a:p>
            <a:r>
              <a:rPr lang="en-US" altLang="ko-KR" sz="600" dirty="0" smtClean="0">
                <a:solidFill>
                  <a:prstClr val="black"/>
                </a:solidFill>
                <a:latin typeface="Arial" pitchFamily="34" charset="0"/>
                <a:cs typeface="Arial" pitchFamily="34" charset="0"/>
              </a:rPr>
              <a:t>High Short Circuit Capacity Type (HC)</a:t>
            </a:r>
          </a:p>
          <a:p>
            <a:r>
              <a:rPr lang="en-US" altLang="ko-KR" sz="600" dirty="0" smtClean="0">
                <a:solidFill>
                  <a:prstClr val="black"/>
                </a:solidFill>
                <a:latin typeface="Arial" pitchFamily="34" charset="0"/>
                <a:cs typeface="Arial" pitchFamily="34" charset="0"/>
              </a:rPr>
              <a:t>High </a:t>
            </a:r>
            <a:r>
              <a:rPr lang="en-US" altLang="ko-KR" sz="600" dirty="0" err="1" smtClean="0">
                <a:solidFill>
                  <a:prstClr val="black"/>
                </a:solidFill>
                <a:latin typeface="Arial" pitchFamily="34" charset="0"/>
                <a:cs typeface="Arial" pitchFamily="34" charset="0"/>
              </a:rPr>
              <a:t>Tensil</a:t>
            </a:r>
            <a:r>
              <a:rPr lang="en-US" altLang="ko-KR" sz="600" dirty="0" smtClean="0">
                <a:solidFill>
                  <a:prstClr val="black"/>
                </a:solidFill>
                <a:latin typeface="Arial" pitchFamily="34" charset="0"/>
                <a:cs typeface="Arial" pitchFamily="34" charset="0"/>
              </a:rPr>
              <a:t> Strength Type (HS)</a:t>
            </a:r>
            <a:endParaRPr lang="ko-KR" altLang="en-US" sz="600" dirty="0">
              <a:solidFill>
                <a:prstClr val="black"/>
              </a:solidFill>
              <a:latin typeface="Arial" pitchFamily="34" charset="0"/>
              <a:cs typeface="Arial" pitchFamily="34" charset="0"/>
            </a:endParaRPr>
          </a:p>
        </p:txBody>
      </p:sp>
      <p:pic>
        <p:nvPicPr>
          <p:cNvPr id="8" name="그림 7">
            <a:hlinkClick r:id="rId6" action="ppaction://hlinkfile"/>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96605" y="1581692"/>
            <a:ext cx="671831" cy="467440"/>
          </a:xfrm>
          <a:prstGeom prst="rect">
            <a:avLst/>
          </a:prstGeom>
        </p:spPr>
      </p:pic>
      <p:sp>
        <p:nvSpPr>
          <p:cNvPr id="40" name="TextBox 39"/>
          <p:cNvSpPr txBox="1"/>
          <p:nvPr/>
        </p:nvSpPr>
        <p:spPr>
          <a:xfrm>
            <a:off x="1111716" y="2006368"/>
            <a:ext cx="859670" cy="200055"/>
          </a:xfrm>
          <a:prstGeom prst="rect">
            <a:avLst/>
          </a:prstGeom>
          <a:noFill/>
        </p:spPr>
        <p:txBody>
          <a:bodyPr wrap="square" rtlCol="0">
            <a:spAutoFit/>
          </a:bodyPr>
          <a:lstStyle/>
          <a:p>
            <a:pPr algn="ctr"/>
            <a:r>
              <a:rPr lang="en-US" altLang="ko-KR" sz="700" b="1" dirty="0" smtClean="0">
                <a:solidFill>
                  <a:prstClr val="black"/>
                </a:solidFill>
                <a:latin typeface="Arial" pitchFamily="34" charset="0"/>
                <a:cs typeface="Arial" pitchFamily="34" charset="0"/>
              </a:rPr>
              <a:t>Insulated Wire</a:t>
            </a:r>
            <a:endParaRPr lang="ko-KR" altLang="en-US" sz="700" b="1" dirty="0">
              <a:solidFill>
                <a:prstClr val="black"/>
              </a:solidFill>
              <a:latin typeface="Arial" pitchFamily="34" charset="0"/>
              <a:cs typeface="Arial" pitchFamily="34" charset="0"/>
            </a:endParaRPr>
          </a:p>
        </p:txBody>
      </p:sp>
      <p:sp>
        <p:nvSpPr>
          <p:cNvPr id="42" name="TextBox 41"/>
          <p:cNvSpPr txBox="1"/>
          <p:nvPr/>
        </p:nvSpPr>
        <p:spPr>
          <a:xfrm>
            <a:off x="1956434" y="1738908"/>
            <a:ext cx="2368119" cy="184666"/>
          </a:xfrm>
          <a:prstGeom prst="rect">
            <a:avLst/>
          </a:prstGeom>
          <a:noFill/>
        </p:spPr>
        <p:txBody>
          <a:bodyPr wrap="square" rtlCol="0">
            <a:spAutoFit/>
          </a:bodyPr>
          <a:lstStyle/>
          <a:p>
            <a:r>
              <a:rPr lang="en-US" altLang="ko-KR" sz="600" dirty="0" smtClean="0">
                <a:solidFill>
                  <a:prstClr val="black"/>
                </a:solidFill>
                <a:latin typeface="Arial" pitchFamily="34" charset="0"/>
                <a:cs typeface="Arial" pitchFamily="34" charset="0"/>
              </a:rPr>
              <a:t>450/750V PVC </a:t>
            </a:r>
            <a:r>
              <a:rPr lang="en-US" altLang="ko-KR" sz="600" dirty="0" err="1" smtClean="0">
                <a:solidFill>
                  <a:prstClr val="black"/>
                </a:solidFill>
                <a:latin typeface="Arial" pitchFamily="34" charset="0"/>
                <a:cs typeface="Arial" pitchFamily="34" charset="0"/>
              </a:rPr>
              <a:t>Insualted</a:t>
            </a:r>
            <a:r>
              <a:rPr lang="en-US" altLang="ko-KR" sz="600" dirty="0" smtClean="0">
                <a:solidFill>
                  <a:prstClr val="black"/>
                </a:solidFill>
                <a:latin typeface="Arial" pitchFamily="34" charset="0"/>
                <a:cs typeface="Arial" pitchFamily="34" charset="0"/>
              </a:rPr>
              <a:t> Wire (450/750V IV)</a:t>
            </a:r>
            <a:endParaRPr lang="ko-KR" altLang="en-US" sz="600" dirty="0">
              <a:solidFill>
                <a:prstClr val="black"/>
              </a:solidFill>
              <a:latin typeface="Arial" pitchFamily="34" charset="0"/>
              <a:cs typeface="Arial" pitchFamily="34" charset="0"/>
            </a:endParaRPr>
          </a:p>
        </p:txBody>
      </p:sp>
      <p:pic>
        <p:nvPicPr>
          <p:cNvPr id="10" name="그림 9">
            <a:hlinkClick r:id="rId8" action="ppaction://hlinkfile"/>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93753" y="2177848"/>
            <a:ext cx="674684" cy="469705"/>
          </a:xfrm>
          <a:prstGeom prst="rect">
            <a:avLst/>
          </a:prstGeom>
        </p:spPr>
      </p:pic>
      <p:sp>
        <p:nvSpPr>
          <p:cNvPr id="43" name="TextBox 42"/>
          <p:cNvSpPr txBox="1"/>
          <p:nvPr/>
        </p:nvSpPr>
        <p:spPr>
          <a:xfrm>
            <a:off x="1104289" y="2596115"/>
            <a:ext cx="859670" cy="200055"/>
          </a:xfrm>
          <a:prstGeom prst="rect">
            <a:avLst/>
          </a:prstGeom>
          <a:noFill/>
        </p:spPr>
        <p:txBody>
          <a:bodyPr wrap="square" rtlCol="0">
            <a:spAutoFit/>
          </a:bodyPr>
          <a:lstStyle/>
          <a:p>
            <a:pPr algn="ctr"/>
            <a:r>
              <a:rPr lang="en-US" altLang="ko-KR" sz="700" b="1" dirty="0">
                <a:solidFill>
                  <a:prstClr val="black"/>
                </a:solidFill>
                <a:latin typeface="Arial" pitchFamily="34" charset="0"/>
                <a:cs typeface="Arial" pitchFamily="34" charset="0"/>
              </a:rPr>
              <a:t>G</a:t>
            </a:r>
            <a:r>
              <a:rPr lang="en-US" altLang="ko-KR" sz="700" b="1" dirty="0" smtClean="0">
                <a:solidFill>
                  <a:prstClr val="black"/>
                </a:solidFill>
                <a:latin typeface="Arial" pitchFamily="34" charset="0"/>
                <a:cs typeface="Arial" pitchFamily="34" charset="0"/>
              </a:rPr>
              <a:t>rounding Wire</a:t>
            </a:r>
            <a:endParaRPr lang="ko-KR" altLang="en-US" sz="700" b="1" dirty="0">
              <a:solidFill>
                <a:prstClr val="black"/>
              </a:solidFill>
              <a:latin typeface="Arial" pitchFamily="34" charset="0"/>
              <a:cs typeface="Arial" pitchFamily="34" charset="0"/>
            </a:endParaRPr>
          </a:p>
        </p:txBody>
      </p:sp>
      <p:sp>
        <p:nvSpPr>
          <p:cNvPr id="45" name="TextBox 44"/>
          <p:cNvSpPr txBox="1"/>
          <p:nvPr/>
        </p:nvSpPr>
        <p:spPr>
          <a:xfrm>
            <a:off x="1956434" y="2327280"/>
            <a:ext cx="2368119" cy="184666"/>
          </a:xfrm>
          <a:prstGeom prst="rect">
            <a:avLst/>
          </a:prstGeom>
          <a:noFill/>
        </p:spPr>
        <p:txBody>
          <a:bodyPr wrap="square" rtlCol="0">
            <a:spAutoFit/>
          </a:bodyPr>
          <a:lstStyle/>
          <a:p>
            <a:r>
              <a:rPr lang="en-US" altLang="ko-KR" sz="600" dirty="0" smtClean="0">
                <a:solidFill>
                  <a:prstClr val="black"/>
                </a:solidFill>
                <a:latin typeface="Arial" pitchFamily="34" charset="0"/>
                <a:cs typeface="Arial" pitchFamily="34" charset="0"/>
              </a:rPr>
              <a:t>Grounding Wire (GV)</a:t>
            </a:r>
            <a:endParaRPr lang="ko-KR" altLang="en-US" sz="600" dirty="0">
              <a:solidFill>
                <a:prstClr val="black"/>
              </a:solidFill>
              <a:latin typeface="Arial" pitchFamily="34" charset="0"/>
              <a:cs typeface="Arial" pitchFamily="34" charset="0"/>
            </a:endParaRPr>
          </a:p>
        </p:txBody>
      </p:sp>
      <p:cxnSp>
        <p:nvCxnSpPr>
          <p:cNvPr id="12" name="직선 연결선 11"/>
          <p:cNvCxnSpPr/>
          <p:nvPr/>
        </p:nvCxnSpPr>
        <p:spPr>
          <a:xfrm>
            <a:off x="1976686" y="946820"/>
            <a:ext cx="234786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직선 연결선 45"/>
          <p:cNvCxnSpPr/>
          <p:nvPr/>
        </p:nvCxnSpPr>
        <p:spPr>
          <a:xfrm>
            <a:off x="1982555" y="1528217"/>
            <a:ext cx="23419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직선 연결선 47"/>
          <p:cNvCxnSpPr/>
          <p:nvPr/>
        </p:nvCxnSpPr>
        <p:spPr>
          <a:xfrm>
            <a:off x="1976686" y="2714253"/>
            <a:ext cx="577005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그림 13">
            <a:hlinkClick r:id="rId10" action="ppaction://hlinkfile"/>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501427" y="455391"/>
            <a:ext cx="679146" cy="472530"/>
          </a:xfrm>
          <a:prstGeom prst="rect">
            <a:avLst/>
          </a:prstGeom>
        </p:spPr>
      </p:pic>
      <p:sp>
        <p:nvSpPr>
          <p:cNvPr id="49" name="TextBox 48"/>
          <p:cNvSpPr txBox="1"/>
          <p:nvPr/>
        </p:nvSpPr>
        <p:spPr>
          <a:xfrm>
            <a:off x="4387547" y="877064"/>
            <a:ext cx="953031" cy="200055"/>
          </a:xfrm>
          <a:prstGeom prst="rect">
            <a:avLst/>
          </a:prstGeom>
          <a:noFill/>
        </p:spPr>
        <p:txBody>
          <a:bodyPr wrap="square" rtlCol="0">
            <a:spAutoFit/>
          </a:bodyPr>
          <a:lstStyle/>
          <a:p>
            <a:pPr algn="ctr"/>
            <a:r>
              <a:rPr lang="en-US" altLang="ko-KR" sz="700" b="1" dirty="0" smtClean="0">
                <a:solidFill>
                  <a:prstClr val="black"/>
                </a:solidFill>
                <a:latin typeface="Arial" pitchFamily="34" charset="0"/>
                <a:cs typeface="Arial" pitchFamily="34" charset="0"/>
              </a:rPr>
              <a:t>Instrument Wire</a:t>
            </a:r>
            <a:endParaRPr lang="ko-KR" altLang="en-US" sz="700" b="1" dirty="0">
              <a:solidFill>
                <a:prstClr val="black"/>
              </a:solidFill>
              <a:latin typeface="Arial" pitchFamily="34" charset="0"/>
              <a:cs typeface="Arial" pitchFamily="34" charset="0"/>
            </a:endParaRPr>
          </a:p>
        </p:txBody>
      </p:sp>
      <p:pic>
        <p:nvPicPr>
          <p:cNvPr id="68" name="그림 67">
            <a:hlinkClick r:id="rId12" action="ppaction://hlinkfile"/>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533263" y="1043211"/>
            <a:ext cx="663531" cy="461665"/>
          </a:xfrm>
          <a:prstGeom prst="rect">
            <a:avLst/>
          </a:prstGeom>
        </p:spPr>
      </p:pic>
      <p:cxnSp>
        <p:nvCxnSpPr>
          <p:cNvPr id="69" name="직선 연결선 68"/>
          <p:cNvCxnSpPr/>
          <p:nvPr/>
        </p:nvCxnSpPr>
        <p:spPr>
          <a:xfrm>
            <a:off x="5340810" y="2135447"/>
            <a:ext cx="2394253" cy="191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71" name="그림 70">
            <a:hlinkClick r:id="rId13" action="ppaction://hlinkfile"/>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48722" y="1628800"/>
            <a:ext cx="663531" cy="462288"/>
          </a:xfrm>
          <a:prstGeom prst="rect">
            <a:avLst/>
          </a:prstGeom>
        </p:spPr>
      </p:pic>
      <p:sp>
        <p:nvSpPr>
          <p:cNvPr id="74" name="TextBox 73"/>
          <p:cNvSpPr txBox="1"/>
          <p:nvPr/>
        </p:nvSpPr>
        <p:spPr>
          <a:xfrm>
            <a:off x="5335920" y="1691516"/>
            <a:ext cx="2387903" cy="369332"/>
          </a:xfrm>
          <a:prstGeom prst="rect">
            <a:avLst/>
          </a:prstGeom>
          <a:noFill/>
        </p:spPr>
        <p:txBody>
          <a:bodyPr wrap="square" rtlCol="0">
            <a:spAutoFit/>
          </a:bodyPr>
          <a:lstStyle/>
          <a:p>
            <a:r>
              <a:rPr lang="en-US" altLang="ko-KR" sz="600" dirty="0" smtClean="0">
                <a:solidFill>
                  <a:prstClr val="black"/>
                </a:solidFill>
                <a:latin typeface="Arial" pitchFamily="34" charset="0"/>
                <a:cs typeface="Arial" pitchFamily="34" charset="0"/>
              </a:rPr>
              <a:t>MV Power Cable,  Up to 30KV</a:t>
            </a:r>
            <a:r>
              <a:rPr lang="en-US" altLang="ko-KR" sz="600" dirty="0" smtClean="0">
                <a:latin typeface="Arial" pitchFamily="34" charset="0"/>
                <a:cs typeface="Arial" pitchFamily="34" charset="0"/>
              </a:rPr>
              <a:t>The </a:t>
            </a:r>
            <a:r>
              <a:rPr lang="en-US" altLang="ko-KR" sz="600" dirty="0">
                <a:latin typeface="Arial" pitchFamily="34" charset="0"/>
                <a:cs typeface="Arial" pitchFamily="34" charset="0"/>
              </a:rPr>
              <a:t>conductors shall be class 2 of plain annealed Copper or Aluminum in accordance with IEC 60228.</a:t>
            </a:r>
            <a:endParaRPr lang="ko-KR" altLang="en-US" sz="600" dirty="0">
              <a:solidFill>
                <a:prstClr val="black"/>
              </a:solidFill>
              <a:latin typeface="Arial" pitchFamily="34" charset="0"/>
              <a:cs typeface="Arial" pitchFamily="34" charset="0"/>
            </a:endParaRPr>
          </a:p>
        </p:txBody>
      </p:sp>
      <p:sp>
        <p:nvSpPr>
          <p:cNvPr id="76" name="TextBox 75"/>
          <p:cNvSpPr txBox="1"/>
          <p:nvPr/>
        </p:nvSpPr>
        <p:spPr>
          <a:xfrm>
            <a:off x="4422883" y="1450876"/>
            <a:ext cx="953031" cy="200055"/>
          </a:xfrm>
          <a:prstGeom prst="rect">
            <a:avLst/>
          </a:prstGeom>
          <a:noFill/>
        </p:spPr>
        <p:txBody>
          <a:bodyPr wrap="square" rtlCol="0">
            <a:spAutoFit/>
          </a:bodyPr>
          <a:lstStyle/>
          <a:p>
            <a:pPr algn="ctr"/>
            <a:r>
              <a:rPr lang="en-US" altLang="ko-KR" sz="700" b="1" dirty="0" smtClean="0">
                <a:solidFill>
                  <a:prstClr val="black"/>
                </a:solidFill>
                <a:latin typeface="Arial" pitchFamily="34" charset="0"/>
                <a:cs typeface="Arial" pitchFamily="34" charset="0"/>
              </a:rPr>
              <a:t>Control Cable</a:t>
            </a:r>
            <a:endParaRPr lang="ko-KR" altLang="en-US" sz="700" b="1" dirty="0">
              <a:solidFill>
                <a:prstClr val="black"/>
              </a:solidFill>
              <a:latin typeface="Arial" pitchFamily="34" charset="0"/>
              <a:cs typeface="Arial" pitchFamily="34" charset="0"/>
            </a:endParaRPr>
          </a:p>
        </p:txBody>
      </p:sp>
      <p:sp>
        <p:nvSpPr>
          <p:cNvPr id="77" name="TextBox 76"/>
          <p:cNvSpPr txBox="1"/>
          <p:nvPr/>
        </p:nvSpPr>
        <p:spPr>
          <a:xfrm>
            <a:off x="4404706" y="2041798"/>
            <a:ext cx="953031" cy="200055"/>
          </a:xfrm>
          <a:prstGeom prst="rect">
            <a:avLst/>
          </a:prstGeom>
          <a:noFill/>
        </p:spPr>
        <p:txBody>
          <a:bodyPr wrap="square" rtlCol="0">
            <a:spAutoFit/>
          </a:bodyPr>
          <a:lstStyle/>
          <a:p>
            <a:pPr algn="ctr"/>
            <a:r>
              <a:rPr lang="en-US" altLang="ko-KR" sz="700" b="1" dirty="0" smtClean="0">
                <a:solidFill>
                  <a:prstClr val="black"/>
                </a:solidFill>
                <a:latin typeface="Arial" pitchFamily="34" charset="0"/>
                <a:cs typeface="Arial" pitchFamily="34" charset="0"/>
              </a:rPr>
              <a:t>Power Cable</a:t>
            </a:r>
            <a:endParaRPr lang="ko-KR" altLang="en-US" sz="700" b="1" dirty="0">
              <a:solidFill>
                <a:prstClr val="black"/>
              </a:solidFill>
              <a:latin typeface="Arial" pitchFamily="34" charset="0"/>
              <a:cs typeface="Arial" pitchFamily="34" charset="0"/>
            </a:endParaRPr>
          </a:p>
        </p:txBody>
      </p:sp>
      <p:sp>
        <p:nvSpPr>
          <p:cNvPr id="53" name="직사각형 32"/>
          <p:cNvSpPr/>
          <p:nvPr/>
        </p:nvSpPr>
        <p:spPr>
          <a:xfrm>
            <a:off x="7154808" y="2397433"/>
            <a:ext cx="576064" cy="216024"/>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4" name="TextBox 53"/>
          <p:cNvSpPr txBox="1"/>
          <p:nvPr/>
        </p:nvSpPr>
        <p:spPr>
          <a:xfrm>
            <a:off x="7189312" y="2396060"/>
            <a:ext cx="630097" cy="200055"/>
          </a:xfrm>
          <a:prstGeom prst="rect">
            <a:avLst/>
          </a:prstGeom>
          <a:noFill/>
        </p:spPr>
        <p:txBody>
          <a:bodyPr wrap="square" rtlCol="0">
            <a:spAutoFit/>
          </a:bodyPr>
          <a:lstStyle/>
          <a:p>
            <a:r>
              <a:rPr lang="en-US" altLang="ko-KR" sz="700" dirty="0" smtClean="0">
                <a:solidFill>
                  <a:prstClr val="black"/>
                </a:solidFill>
                <a:latin typeface="Arial" pitchFamily="34" charset="0"/>
                <a:cs typeface="Arial" pitchFamily="34" charset="0"/>
                <a:hlinkClick r:id="rId15" action="ppaction://hlinkfile"/>
              </a:rPr>
              <a:t>Catalog</a:t>
            </a:r>
            <a:endParaRPr lang="ko-KR" altLang="en-US" sz="700" dirty="0">
              <a:solidFill>
                <a:prstClr val="black"/>
              </a:solidFill>
              <a:latin typeface="Arial" pitchFamily="34" charset="0"/>
              <a:cs typeface="Arial" pitchFamily="34" charset="0"/>
            </a:endParaRPr>
          </a:p>
        </p:txBody>
      </p:sp>
      <p:pic>
        <p:nvPicPr>
          <p:cNvPr id="3" name="Picture 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388390" y="83894"/>
            <a:ext cx="832928" cy="181536"/>
          </a:xfrm>
          <a:prstGeom prst="rect">
            <a:avLst/>
          </a:prstGeom>
        </p:spPr>
      </p:pic>
      <p:cxnSp>
        <p:nvCxnSpPr>
          <p:cNvPr id="65" name="직선 연결선 45"/>
          <p:cNvCxnSpPr/>
          <p:nvPr/>
        </p:nvCxnSpPr>
        <p:spPr>
          <a:xfrm>
            <a:off x="1992080" y="2106395"/>
            <a:ext cx="23419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1966005" y="2938589"/>
            <a:ext cx="1934645" cy="184666"/>
          </a:xfrm>
          <a:prstGeom prst="rect">
            <a:avLst/>
          </a:prstGeom>
          <a:noFill/>
        </p:spPr>
        <p:txBody>
          <a:bodyPr wrap="square" rtlCol="0">
            <a:spAutoFit/>
          </a:bodyPr>
          <a:lstStyle/>
          <a:p>
            <a:r>
              <a:rPr lang="en-US" altLang="ko-KR" sz="600" dirty="0" smtClean="0">
                <a:latin typeface="Arial" pitchFamily="34" charset="0"/>
                <a:cs typeface="Arial" pitchFamily="34" charset="0"/>
              </a:rPr>
              <a:t>Underground Distribution Cable  (URD)</a:t>
            </a:r>
            <a:endParaRPr lang="ko-KR" altLang="en-US" sz="600" dirty="0">
              <a:solidFill>
                <a:prstClr val="black"/>
              </a:solidFill>
              <a:latin typeface="Arial" pitchFamily="34" charset="0"/>
              <a:cs typeface="Arial" pitchFamily="34" charset="0"/>
            </a:endParaRPr>
          </a:p>
        </p:txBody>
      </p:sp>
      <p:pic>
        <p:nvPicPr>
          <p:cNvPr id="78" name="Picture 77">
            <a:hlinkClick r:id="rId17" action="ppaction://hlinkfile"/>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89291" y="2780928"/>
            <a:ext cx="686683" cy="486343"/>
          </a:xfrm>
          <a:prstGeom prst="rect">
            <a:avLst/>
          </a:prstGeom>
        </p:spPr>
      </p:pic>
      <p:sp>
        <p:nvSpPr>
          <p:cNvPr id="79" name="TextBox 78"/>
          <p:cNvSpPr txBox="1"/>
          <p:nvPr/>
        </p:nvSpPr>
        <p:spPr>
          <a:xfrm>
            <a:off x="1081949" y="3214313"/>
            <a:ext cx="953031" cy="200055"/>
          </a:xfrm>
          <a:prstGeom prst="rect">
            <a:avLst/>
          </a:prstGeom>
          <a:noFill/>
        </p:spPr>
        <p:txBody>
          <a:bodyPr wrap="square" rtlCol="0">
            <a:spAutoFit/>
          </a:bodyPr>
          <a:lstStyle/>
          <a:p>
            <a:pPr algn="ctr"/>
            <a:r>
              <a:rPr lang="en-US" altLang="ko-KR" sz="700" b="1" dirty="0" smtClean="0">
                <a:solidFill>
                  <a:prstClr val="black"/>
                </a:solidFill>
                <a:latin typeface="Arial" pitchFamily="34" charset="0"/>
                <a:cs typeface="Arial" pitchFamily="34" charset="0"/>
              </a:rPr>
              <a:t>URD</a:t>
            </a:r>
            <a:endParaRPr lang="ko-KR" altLang="en-US" sz="700" b="1" dirty="0">
              <a:solidFill>
                <a:prstClr val="black"/>
              </a:solidFill>
              <a:latin typeface="Arial" pitchFamily="34" charset="0"/>
              <a:cs typeface="Arial" pitchFamily="34" charset="0"/>
            </a:endParaRPr>
          </a:p>
        </p:txBody>
      </p:sp>
      <p:sp>
        <p:nvSpPr>
          <p:cNvPr id="80" name="직사각형 32"/>
          <p:cNvSpPr/>
          <p:nvPr/>
        </p:nvSpPr>
        <p:spPr>
          <a:xfrm>
            <a:off x="7153056" y="3041722"/>
            <a:ext cx="576064" cy="216024"/>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81" name="TextBox 80"/>
          <p:cNvSpPr txBox="1"/>
          <p:nvPr/>
        </p:nvSpPr>
        <p:spPr>
          <a:xfrm>
            <a:off x="7187560" y="3040349"/>
            <a:ext cx="630097" cy="200055"/>
          </a:xfrm>
          <a:prstGeom prst="rect">
            <a:avLst/>
          </a:prstGeom>
          <a:noFill/>
        </p:spPr>
        <p:txBody>
          <a:bodyPr wrap="square" rtlCol="0">
            <a:spAutoFit/>
          </a:bodyPr>
          <a:lstStyle/>
          <a:p>
            <a:r>
              <a:rPr lang="en-US" altLang="ko-KR" sz="700" dirty="0" smtClean="0">
                <a:solidFill>
                  <a:prstClr val="black"/>
                </a:solidFill>
                <a:latin typeface="Arial" pitchFamily="34" charset="0"/>
                <a:cs typeface="Arial" pitchFamily="34" charset="0"/>
                <a:hlinkClick r:id="rId19" action="ppaction://hlinkfile"/>
              </a:rPr>
              <a:t>Catalog</a:t>
            </a:r>
            <a:endParaRPr lang="ko-KR" altLang="en-US" sz="700" dirty="0">
              <a:solidFill>
                <a:prstClr val="black"/>
              </a:solidFill>
              <a:latin typeface="Arial" pitchFamily="34" charset="0"/>
              <a:cs typeface="Arial" pitchFamily="34" charset="0"/>
            </a:endParaRPr>
          </a:p>
        </p:txBody>
      </p:sp>
      <p:cxnSp>
        <p:nvCxnSpPr>
          <p:cNvPr id="82" name="직선 연결선 45"/>
          <p:cNvCxnSpPr/>
          <p:nvPr/>
        </p:nvCxnSpPr>
        <p:spPr>
          <a:xfrm>
            <a:off x="1990700" y="3301179"/>
            <a:ext cx="58233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직선 연결선 45"/>
          <p:cNvCxnSpPr/>
          <p:nvPr/>
        </p:nvCxnSpPr>
        <p:spPr>
          <a:xfrm>
            <a:off x="1996648" y="3901726"/>
            <a:ext cx="5831630" cy="331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직사각형 32"/>
          <p:cNvSpPr/>
          <p:nvPr/>
        </p:nvSpPr>
        <p:spPr>
          <a:xfrm>
            <a:off x="7204909" y="3639314"/>
            <a:ext cx="576064" cy="216024"/>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2" name="TextBox 91"/>
          <p:cNvSpPr txBox="1"/>
          <p:nvPr/>
        </p:nvSpPr>
        <p:spPr>
          <a:xfrm>
            <a:off x="7239413" y="3637941"/>
            <a:ext cx="630097" cy="200055"/>
          </a:xfrm>
          <a:prstGeom prst="rect">
            <a:avLst/>
          </a:prstGeom>
          <a:noFill/>
        </p:spPr>
        <p:txBody>
          <a:bodyPr wrap="square" rtlCol="0">
            <a:spAutoFit/>
          </a:bodyPr>
          <a:lstStyle/>
          <a:p>
            <a:r>
              <a:rPr lang="en-US" altLang="ko-KR" sz="700" dirty="0" smtClean="0">
                <a:solidFill>
                  <a:prstClr val="black"/>
                </a:solidFill>
                <a:latin typeface="Arial" pitchFamily="34" charset="0"/>
                <a:cs typeface="Arial" pitchFamily="34" charset="0"/>
                <a:hlinkClick r:id="rId20" action="ppaction://hlinkfile"/>
              </a:rPr>
              <a:t>Catalog</a:t>
            </a:r>
            <a:endParaRPr lang="ko-KR" altLang="en-US" sz="700" dirty="0">
              <a:solidFill>
                <a:prstClr val="black"/>
              </a:solidFill>
              <a:latin typeface="Arial" pitchFamily="34" charset="0"/>
              <a:cs typeface="Arial" pitchFamily="34" charset="0"/>
            </a:endParaRPr>
          </a:p>
        </p:txBody>
      </p:sp>
      <p:pic>
        <p:nvPicPr>
          <p:cNvPr id="94" name="Picture 93">
            <a:hlinkClick r:id="rId21" action="ppaction://hlinkfile"/>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288942" y="3430935"/>
            <a:ext cx="519515" cy="417950"/>
          </a:xfrm>
          <a:prstGeom prst="rect">
            <a:avLst/>
          </a:prstGeom>
        </p:spPr>
      </p:pic>
      <p:sp>
        <p:nvSpPr>
          <p:cNvPr id="95" name="TextBox 94"/>
          <p:cNvSpPr txBox="1"/>
          <p:nvPr/>
        </p:nvSpPr>
        <p:spPr>
          <a:xfrm>
            <a:off x="1072183" y="3805009"/>
            <a:ext cx="953031" cy="200055"/>
          </a:xfrm>
          <a:prstGeom prst="rect">
            <a:avLst/>
          </a:prstGeom>
          <a:noFill/>
        </p:spPr>
        <p:txBody>
          <a:bodyPr wrap="square" rtlCol="0">
            <a:spAutoFit/>
          </a:bodyPr>
          <a:lstStyle/>
          <a:p>
            <a:pPr algn="ctr"/>
            <a:r>
              <a:rPr lang="en-US" altLang="ko-KR" sz="700" b="1" dirty="0" smtClean="0">
                <a:solidFill>
                  <a:prstClr val="black"/>
                </a:solidFill>
                <a:latin typeface="Arial" pitchFamily="34" charset="0"/>
                <a:cs typeface="Arial" pitchFamily="34" charset="0"/>
              </a:rPr>
              <a:t>Optical Fiber</a:t>
            </a:r>
            <a:endParaRPr lang="ko-KR" altLang="en-US" sz="700" b="1" dirty="0">
              <a:solidFill>
                <a:prstClr val="black"/>
              </a:solidFill>
              <a:latin typeface="Arial" pitchFamily="34" charset="0"/>
              <a:cs typeface="Arial" pitchFamily="34" charset="0"/>
            </a:endParaRPr>
          </a:p>
        </p:txBody>
      </p:sp>
      <p:sp>
        <p:nvSpPr>
          <p:cNvPr id="96" name="TextBox 95"/>
          <p:cNvSpPr txBox="1"/>
          <p:nvPr/>
        </p:nvSpPr>
        <p:spPr>
          <a:xfrm>
            <a:off x="2001936" y="3481958"/>
            <a:ext cx="4781578" cy="276999"/>
          </a:xfrm>
          <a:prstGeom prst="rect">
            <a:avLst/>
          </a:prstGeom>
          <a:noFill/>
        </p:spPr>
        <p:txBody>
          <a:bodyPr wrap="square" rtlCol="0">
            <a:spAutoFit/>
          </a:bodyPr>
          <a:lstStyle/>
          <a:p>
            <a:r>
              <a:rPr lang="en-US" altLang="ko-KR" sz="600" dirty="0" smtClean="0">
                <a:solidFill>
                  <a:prstClr val="black"/>
                </a:solidFill>
                <a:latin typeface="Arial" pitchFamily="34" charset="0"/>
                <a:cs typeface="Arial" pitchFamily="34" charset="0"/>
              </a:rPr>
              <a:t>Optical Fiber,  Loose Tube Jelly Filled,  Loose Tube Dry Core, Ribbon Tube Dry Core,  </a:t>
            </a:r>
            <a:r>
              <a:rPr lang="en-US" altLang="ko-KR" sz="600" dirty="0" err="1" smtClean="0">
                <a:solidFill>
                  <a:prstClr val="black"/>
                </a:solidFill>
                <a:latin typeface="Arial" pitchFamily="34" charset="0"/>
                <a:cs typeface="Arial" pitchFamily="34" charset="0"/>
              </a:rPr>
              <a:t>Uni</a:t>
            </a:r>
            <a:r>
              <a:rPr lang="en-US" altLang="ko-KR" sz="600" dirty="0" smtClean="0">
                <a:solidFill>
                  <a:prstClr val="black"/>
                </a:solidFill>
                <a:latin typeface="Arial" pitchFamily="34" charset="0"/>
                <a:cs typeface="Arial" pitchFamily="34" charset="0"/>
              </a:rPr>
              <a:t> Tube Dry Core, Break Out Optical Cable,  Distribution Optical Cable</a:t>
            </a:r>
            <a:endParaRPr lang="ko-KR" altLang="en-US" sz="600" dirty="0">
              <a:solidFill>
                <a:prstClr val="black"/>
              </a:solidFill>
              <a:latin typeface="Arial" pitchFamily="34" charset="0"/>
              <a:cs typeface="Arial" pitchFamily="34" charset="0"/>
            </a:endParaRPr>
          </a:p>
        </p:txBody>
      </p:sp>
      <p:sp>
        <p:nvSpPr>
          <p:cNvPr id="100" name="TextBox 99"/>
          <p:cNvSpPr txBox="1"/>
          <p:nvPr/>
        </p:nvSpPr>
        <p:spPr>
          <a:xfrm>
            <a:off x="2891273" y="200948"/>
            <a:ext cx="1032655" cy="184666"/>
          </a:xfrm>
          <a:prstGeom prst="rect">
            <a:avLst/>
          </a:prstGeom>
          <a:noFill/>
        </p:spPr>
        <p:txBody>
          <a:bodyPr wrap="none" rtlCol="0">
            <a:spAutoFit/>
          </a:bodyPr>
          <a:lstStyle/>
          <a:p>
            <a:r>
              <a:rPr lang="en-US" altLang="ko-KR" sz="600" dirty="0" smtClean="0">
                <a:solidFill>
                  <a:srgbClr val="C00000"/>
                </a:solidFill>
                <a:latin typeface="Arial" pitchFamily="34" charset="0"/>
                <a:cs typeface="Arial" pitchFamily="34" charset="0"/>
              </a:rPr>
              <a:t>** Click image to enlarge</a:t>
            </a:r>
            <a:endParaRPr lang="ko-KR" altLang="en-US" sz="600" dirty="0">
              <a:solidFill>
                <a:srgbClr val="C00000"/>
              </a:solidFill>
              <a:latin typeface="Arial" pitchFamily="34" charset="0"/>
              <a:cs typeface="Arial" pitchFamily="34" charset="0"/>
            </a:endParaRPr>
          </a:p>
        </p:txBody>
      </p:sp>
      <p:sp>
        <p:nvSpPr>
          <p:cNvPr id="63" name="직사각형 62"/>
          <p:cNvSpPr/>
          <p:nvPr/>
        </p:nvSpPr>
        <p:spPr>
          <a:xfrm>
            <a:off x="7158999" y="5637582"/>
            <a:ext cx="576064" cy="216024"/>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4" name="TextBox 63"/>
          <p:cNvSpPr txBox="1"/>
          <p:nvPr/>
        </p:nvSpPr>
        <p:spPr>
          <a:xfrm>
            <a:off x="7193503" y="5636209"/>
            <a:ext cx="630097" cy="200055"/>
          </a:xfrm>
          <a:prstGeom prst="rect">
            <a:avLst/>
          </a:prstGeom>
          <a:noFill/>
        </p:spPr>
        <p:txBody>
          <a:bodyPr wrap="square" rtlCol="0">
            <a:spAutoFit/>
          </a:bodyPr>
          <a:lstStyle/>
          <a:p>
            <a:r>
              <a:rPr lang="en-US" altLang="ko-KR" sz="700" dirty="0" smtClean="0">
                <a:solidFill>
                  <a:prstClr val="black"/>
                </a:solidFill>
                <a:latin typeface="Arial" pitchFamily="34" charset="0"/>
                <a:cs typeface="Arial" pitchFamily="34" charset="0"/>
                <a:hlinkClick r:id="rId23" action="ppaction://hlinkfile"/>
              </a:rPr>
              <a:t>Catalog</a:t>
            </a:r>
            <a:endParaRPr lang="ko-KR" altLang="en-US" sz="700" dirty="0">
              <a:solidFill>
                <a:prstClr val="black"/>
              </a:solidFill>
              <a:latin typeface="Arial" pitchFamily="34" charset="0"/>
              <a:cs typeface="Arial" pitchFamily="34" charset="0"/>
            </a:endParaRPr>
          </a:p>
        </p:txBody>
      </p:sp>
      <p:sp>
        <p:nvSpPr>
          <p:cNvPr id="66" name="TextBox 65"/>
          <p:cNvSpPr txBox="1"/>
          <p:nvPr/>
        </p:nvSpPr>
        <p:spPr>
          <a:xfrm>
            <a:off x="1979712" y="5712623"/>
            <a:ext cx="3283222" cy="369332"/>
          </a:xfrm>
          <a:prstGeom prst="rect">
            <a:avLst/>
          </a:prstGeom>
          <a:noFill/>
        </p:spPr>
        <p:txBody>
          <a:bodyPr wrap="square" rtlCol="0">
            <a:spAutoFit/>
          </a:bodyPr>
          <a:lstStyle/>
          <a:p>
            <a:r>
              <a:rPr lang="en-US" altLang="ko-KR" sz="600" dirty="0" err="1" smtClean="0">
                <a:latin typeface="Arial" pitchFamily="34" charset="0"/>
                <a:cs typeface="Arial" pitchFamily="34" charset="0"/>
              </a:rPr>
              <a:t>Hologen</a:t>
            </a:r>
            <a:r>
              <a:rPr lang="en-US" altLang="ko-KR" sz="600" dirty="0" smtClean="0">
                <a:latin typeface="Arial" pitchFamily="34" charset="0"/>
                <a:cs typeface="Arial" pitchFamily="34" charset="0"/>
              </a:rPr>
              <a:t> Free &amp; Mud Resistant, Flame Retardant Cable : HV Power, LV Power &amp; Control, Instrumentation &amp; Communication, LV </a:t>
            </a:r>
            <a:r>
              <a:rPr lang="en-US" altLang="ko-KR" sz="600" dirty="0" err="1" smtClean="0">
                <a:latin typeface="Arial" pitchFamily="34" charset="0"/>
                <a:cs typeface="Arial" pitchFamily="34" charset="0"/>
              </a:rPr>
              <a:t>Earthing</a:t>
            </a:r>
            <a:r>
              <a:rPr lang="en-US" altLang="ko-KR" sz="600" dirty="0" smtClean="0">
                <a:latin typeface="Arial" pitchFamily="34" charset="0"/>
                <a:cs typeface="Arial" pitchFamily="34" charset="0"/>
              </a:rPr>
              <a:t> &amp; Bonding Cable.  Power Distribution Cable, 600V Control Cable, High Voltage Power Cable</a:t>
            </a:r>
            <a:endParaRPr lang="ko-KR" altLang="en-US" sz="600" dirty="0">
              <a:solidFill>
                <a:prstClr val="black"/>
              </a:solidFill>
              <a:latin typeface="Arial" pitchFamily="34" charset="0"/>
              <a:cs typeface="Arial" pitchFamily="34" charset="0"/>
            </a:endParaRPr>
          </a:p>
        </p:txBody>
      </p:sp>
      <p:sp>
        <p:nvSpPr>
          <p:cNvPr id="67" name="TextBox 66"/>
          <p:cNvSpPr txBox="1"/>
          <p:nvPr/>
        </p:nvSpPr>
        <p:spPr>
          <a:xfrm>
            <a:off x="1023356" y="6037257"/>
            <a:ext cx="1100372" cy="200055"/>
          </a:xfrm>
          <a:prstGeom prst="rect">
            <a:avLst/>
          </a:prstGeom>
          <a:noFill/>
        </p:spPr>
        <p:txBody>
          <a:bodyPr wrap="square" rtlCol="0">
            <a:spAutoFit/>
          </a:bodyPr>
          <a:lstStyle/>
          <a:p>
            <a:pPr algn="ctr"/>
            <a:r>
              <a:rPr lang="en-US" altLang="ko-KR" sz="700" b="1" dirty="0" smtClean="0">
                <a:solidFill>
                  <a:prstClr val="black"/>
                </a:solidFill>
                <a:latin typeface="Arial" pitchFamily="34" charset="0"/>
                <a:cs typeface="Arial" pitchFamily="34" charset="0"/>
              </a:rPr>
              <a:t>Marine &amp; Offshore </a:t>
            </a:r>
            <a:endParaRPr lang="ko-KR" altLang="en-US" sz="700" b="1" dirty="0">
              <a:solidFill>
                <a:prstClr val="black"/>
              </a:solidFill>
              <a:latin typeface="Arial" pitchFamily="34" charset="0"/>
              <a:cs typeface="Arial" pitchFamily="34" charset="0"/>
            </a:endParaRPr>
          </a:p>
        </p:txBody>
      </p:sp>
      <p:cxnSp>
        <p:nvCxnSpPr>
          <p:cNvPr id="72" name="직선 연결선 71"/>
          <p:cNvCxnSpPr/>
          <p:nvPr/>
        </p:nvCxnSpPr>
        <p:spPr>
          <a:xfrm>
            <a:off x="1962303" y="6178847"/>
            <a:ext cx="578444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직사각형 32"/>
          <p:cNvSpPr/>
          <p:nvPr/>
        </p:nvSpPr>
        <p:spPr>
          <a:xfrm>
            <a:off x="7163677" y="5905673"/>
            <a:ext cx="576064" cy="216024"/>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84" name="TextBox 83"/>
          <p:cNvSpPr txBox="1"/>
          <p:nvPr/>
        </p:nvSpPr>
        <p:spPr>
          <a:xfrm>
            <a:off x="7198181" y="5904300"/>
            <a:ext cx="630097" cy="200055"/>
          </a:xfrm>
          <a:prstGeom prst="rect">
            <a:avLst/>
          </a:prstGeom>
          <a:noFill/>
        </p:spPr>
        <p:txBody>
          <a:bodyPr wrap="square" rtlCol="0">
            <a:spAutoFit/>
          </a:bodyPr>
          <a:lstStyle/>
          <a:p>
            <a:r>
              <a:rPr lang="en-US" altLang="ko-KR" sz="700" dirty="0" smtClean="0">
                <a:solidFill>
                  <a:prstClr val="black"/>
                </a:solidFill>
                <a:latin typeface="Arial" pitchFamily="34" charset="0"/>
                <a:cs typeface="Arial" pitchFamily="34" charset="0"/>
                <a:hlinkClick r:id="rId24" action="ppaction://hlinkfile"/>
              </a:rPr>
              <a:t>Catalog</a:t>
            </a:r>
            <a:endParaRPr lang="ko-KR" altLang="en-US" sz="700" dirty="0">
              <a:solidFill>
                <a:prstClr val="black"/>
              </a:solidFill>
              <a:latin typeface="Arial" pitchFamily="34" charset="0"/>
              <a:cs typeface="Arial" pitchFamily="34" charset="0"/>
            </a:endParaRPr>
          </a:p>
        </p:txBody>
      </p:sp>
      <p:pic>
        <p:nvPicPr>
          <p:cNvPr id="85" name="Picture 6"/>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450074" y="4419780"/>
            <a:ext cx="744766" cy="277595"/>
          </a:xfrm>
          <a:prstGeom prst="rect">
            <a:avLst/>
          </a:prstGeom>
        </p:spPr>
      </p:pic>
      <p:sp>
        <p:nvSpPr>
          <p:cNvPr id="86" name="TextBox 85"/>
          <p:cNvSpPr txBox="1"/>
          <p:nvPr/>
        </p:nvSpPr>
        <p:spPr>
          <a:xfrm>
            <a:off x="2411760" y="4663402"/>
            <a:ext cx="1032655" cy="184666"/>
          </a:xfrm>
          <a:prstGeom prst="rect">
            <a:avLst/>
          </a:prstGeom>
          <a:noFill/>
        </p:spPr>
        <p:txBody>
          <a:bodyPr wrap="none" rtlCol="0">
            <a:spAutoFit/>
          </a:bodyPr>
          <a:lstStyle/>
          <a:p>
            <a:r>
              <a:rPr lang="en-US" altLang="ko-KR" sz="600" dirty="0" smtClean="0">
                <a:solidFill>
                  <a:srgbClr val="C00000"/>
                </a:solidFill>
                <a:latin typeface="Arial" pitchFamily="34" charset="0"/>
                <a:cs typeface="Arial" pitchFamily="34" charset="0"/>
              </a:rPr>
              <a:t>** Click image to enlarge</a:t>
            </a:r>
            <a:endParaRPr lang="ko-KR" altLang="en-US" sz="600" dirty="0">
              <a:solidFill>
                <a:srgbClr val="C00000"/>
              </a:solidFill>
              <a:latin typeface="Arial" pitchFamily="34" charset="0"/>
              <a:cs typeface="Arial" pitchFamily="34" charset="0"/>
            </a:endParaRPr>
          </a:p>
        </p:txBody>
      </p:sp>
      <p:pic>
        <p:nvPicPr>
          <p:cNvPr id="87" name="Picture 13">
            <a:hlinkClick r:id="rId26" action="ppaction://hlinkfile"/>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5188781" y="5619035"/>
            <a:ext cx="253907" cy="464174"/>
          </a:xfrm>
          <a:prstGeom prst="rect">
            <a:avLst/>
          </a:prstGeom>
        </p:spPr>
      </p:pic>
      <p:pic>
        <p:nvPicPr>
          <p:cNvPr id="88" name="Picture 20">
            <a:hlinkClick r:id="rId28" action="ppaction://hlinkfile"/>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5442688" y="5662231"/>
            <a:ext cx="248467" cy="433394"/>
          </a:xfrm>
          <a:prstGeom prst="rect">
            <a:avLst/>
          </a:prstGeom>
        </p:spPr>
      </p:pic>
      <p:pic>
        <p:nvPicPr>
          <p:cNvPr id="89" name="Picture 21">
            <a:hlinkClick r:id="rId30" action="ppaction://hlinkfile"/>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5689383" y="5611752"/>
            <a:ext cx="251116" cy="468352"/>
          </a:xfrm>
          <a:prstGeom prst="rect">
            <a:avLst/>
          </a:prstGeom>
        </p:spPr>
      </p:pic>
      <p:pic>
        <p:nvPicPr>
          <p:cNvPr id="90" name="Picture 24">
            <a:hlinkClick r:id="rId32" action="ppaction://hlinkfile"/>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40498" y="5621110"/>
            <a:ext cx="279861" cy="472068"/>
          </a:xfrm>
          <a:prstGeom prst="rect">
            <a:avLst/>
          </a:prstGeom>
        </p:spPr>
      </p:pic>
      <p:pic>
        <p:nvPicPr>
          <p:cNvPr id="93" name="Picture 27">
            <a:hlinkClick r:id="rId34" action="ppaction://hlinkfile"/>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1230254" y="5662231"/>
            <a:ext cx="602867" cy="435448"/>
          </a:xfrm>
          <a:prstGeom prst="rect">
            <a:avLst/>
          </a:prstGeom>
        </p:spPr>
      </p:pic>
      <p:pic>
        <p:nvPicPr>
          <p:cNvPr id="97" name="Picture 31">
            <a:hlinkClick r:id="rId36" action="ppaction://hlinkfile"/>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6220359" y="5555062"/>
            <a:ext cx="284941" cy="507617"/>
          </a:xfrm>
          <a:prstGeom prst="rect">
            <a:avLst/>
          </a:prstGeom>
        </p:spPr>
      </p:pic>
      <p:pic>
        <p:nvPicPr>
          <p:cNvPr id="98" name="Picture 38">
            <a:hlinkClick r:id="rId38" action="ppaction://hlinkfile"/>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6489449" y="5589132"/>
            <a:ext cx="294065" cy="497963"/>
          </a:xfrm>
          <a:prstGeom prst="rect">
            <a:avLst/>
          </a:prstGeom>
        </p:spPr>
      </p:pic>
      <p:cxnSp>
        <p:nvCxnSpPr>
          <p:cNvPr id="99" name="직선 연결선 11"/>
          <p:cNvCxnSpPr/>
          <p:nvPr/>
        </p:nvCxnSpPr>
        <p:spPr>
          <a:xfrm>
            <a:off x="1979712" y="5568149"/>
            <a:ext cx="5767033"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1" name="Picture 2">
            <a:hlinkClick r:id="rId40" action="ppaction://hlinkfile"/>
          </p:cNvPr>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1235597" y="5085184"/>
            <a:ext cx="600099" cy="375486"/>
          </a:xfrm>
          <a:prstGeom prst="rect">
            <a:avLst/>
          </a:prstGeom>
        </p:spPr>
      </p:pic>
      <p:sp>
        <p:nvSpPr>
          <p:cNvPr id="102" name="TextBox 101"/>
          <p:cNvSpPr txBox="1"/>
          <p:nvPr/>
        </p:nvSpPr>
        <p:spPr>
          <a:xfrm>
            <a:off x="887916" y="5458285"/>
            <a:ext cx="1100372" cy="200055"/>
          </a:xfrm>
          <a:prstGeom prst="rect">
            <a:avLst/>
          </a:prstGeom>
          <a:noFill/>
        </p:spPr>
        <p:txBody>
          <a:bodyPr wrap="square" rtlCol="0">
            <a:spAutoFit/>
          </a:bodyPr>
          <a:lstStyle/>
          <a:p>
            <a:pPr algn="ctr"/>
            <a:r>
              <a:rPr lang="en-US" altLang="ko-KR" sz="700" b="1" dirty="0" smtClean="0">
                <a:solidFill>
                  <a:prstClr val="black"/>
                </a:solidFill>
                <a:latin typeface="Arial" pitchFamily="34" charset="0"/>
                <a:cs typeface="Arial" pitchFamily="34" charset="0"/>
              </a:rPr>
              <a:t>Electric</a:t>
            </a:r>
            <a:endParaRPr lang="ko-KR" altLang="en-US" sz="700" b="1" dirty="0">
              <a:solidFill>
                <a:prstClr val="black"/>
              </a:solidFill>
              <a:latin typeface="Arial" pitchFamily="34" charset="0"/>
              <a:cs typeface="Arial" pitchFamily="34" charset="0"/>
            </a:endParaRPr>
          </a:p>
        </p:txBody>
      </p:sp>
      <p:sp>
        <p:nvSpPr>
          <p:cNvPr id="103" name="TextBox 102"/>
          <p:cNvSpPr txBox="1"/>
          <p:nvPr/>
        </p:nvSpPr>
        <p:spPr>
          <a:xfrm>
            <a:off x="1987913" y="5115257"/>
            <a:ext cx="3378508" cy="276999"/>
          </a:xfrm>
          <a:prstGeom prst="rect">
            <a:avLst/>
          </a:prstGeom>
          <a:noFill/>
        </p:spPr>
        <p:txBody>
          <a:bodyPr wrap="square" rtlCol="0">
            <a:spAutoFit/>
          </a:bodyPr>
          <a:lstStyle/>
          <a:p>
            <a:r>
              <a:rPr lang="en-US" altLang="ko-KR" sz="600" dirty="0" smtClean="0">
                <a:latin typeface="Arial" pitchFamily="34" charset="0"/>
                <a:cs typeface="Arial" pitchFamily="34" charset="0"/>
              </a:rPr>
              <a:t>Copper &amp; Electric Wire,  Insulated Wire, Power Cable, Control Cable, Fire Prof Cable, Elevator Cable, Telecommunications Cable.</a:t>
            </a:r>
            <a:endParaRPr lang="ko-KR" altLang="en-US" sz="600" dirty="0">
              <a:solidFill>
                <a:prstClr val="black"/>
              </a:solidFill>
              <a:latin typeface="Arial" pitchFamily="34" charset="0"/>
              <a:cs typeface="Arial" pitchFamily="34" charset="0"/>
            </a:endParaRPr>
          </a:p>
        </p:txBody>
      </p:sp>
      <p:sp>
        <p:nvSpPr>
          <p:cNvPr id="104" name="직사각형 32"/>
          <p:cNvSpPr/>
          <p:nvPr/>
        </p:nvSpPr>
        <p:spPr>
          <a:xfrm>
            <a:off x="7149474" y="5300539"/>
            <a:ext cx="576064" cy="216024"/>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5" name="TextBox 104"/>
          <p:cNvSpPr txBox="1"/>
          <p:nvPr/>
        </p:nvSpPr>
        <p:spPr>
          <a:xfrm>
            <a:off x="7183978" y="5299166"/>
            <a:ext cx="630097" cy="200055"/>
          </a:xfrm>
          <a:prstGeom prst="rect">
            <a:avLst/>
          </a:prstGeom>
          <a:noFill/>
        </p:spPr>
        <p:txBody>
          <a:bodyPr wrap="square" rtlCol="0">
            <a:spAutoFit/>
          </a:bodyPr>
          <a:lstStyle/>
          <a:p>
            <a:r>
              <a:rPr lang="en-US" altLang="ko-KR" sz="700" dirty="0" smtClean="0">
                <a:solidFill>
                  <a:prstClr val="black"/>
                </a:solidFill>
                <a:latin typeface="Arial" pitchFamily="34" charset="0"/>
                <a:cs typeface="Arial" pitchFamily="34" charset="0"/>
                <a:hlinkClick r:id="rId42" action="ppaction://hlinkfile"/>
              </a:rPr>
              <a:t>Catalog</a:t>
            </a:r>
            <a:endParaRPr lang="ko-KR" altLang="en-US" sz="700" dirty="0">
              <a:solidFill>
                <a:prstClr val="black"/>
              </a:solidFill>
              <a:latin typeface="Arial" pitchFamily="34" charset="0"/>
              <a:cs typeface="Arial" pitchFamily="34" charset="0"/>
            </a:endParaRPr>
          </a:p>
        </p:txBody>
      </p:sp>
      <p:pic>
        <p:nvPicPr>
          <p:cNvPr id="106" name="Picture 3">
            <a:hlinkClick r:id="rId43" action="ppaction://hlinkfile"/>
          </p:cNvPr>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5796136" y="5131950"/>
            <a:ext cx="353689" cy="384613"/>
          </a:xfrm>
          <a:prstGeom prst="rect">
            <a:avLst/>
          </a:prstGeom>
        </p:spPr>
      </p:pic>
      <p:pic>
        <p:nvPicPr>
          <p:cNvPr id="107" name="Picture 7">
            <a:hlinkClick r:id="rId45" action="ppaction://hlinkfile"/>
          </p:cNvPr>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6127992" y="5066575"/>
            <a:ext cx="392916" cy="449988"/>
          </a:xfrm>
          <a:prstGeom prst="rect">
            <a:avLst/>
          </a:prstGeom>
        </p:spPr>
      </p:pic>
      <p:pic>
        <p:nvPicPr>
          <p:cNvPr id="108" name="Picture 9">
            <a:hlinkClick r:id="rId47" action="ppaction://hlinkfile"/>
          </p:cNvPr>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6505775" y="5092570"/>
            <a:ext cx="323228" cy="415937"/>
          </a:xfrm>
          <a:prstGeom prst="rect">
            <a:avLst/>
          </a:prstGeom>
        </p:spPr>
      </p:pic>
      <p:sp>
        <p:nvSpPr>
          <p:cNvPr id="109" name="TextBox 108"/>
          <p:cNvSpPr txBox="1"/>
          <p:nvPr/>
        </p:nvSpPr>
        <p:spPr>
          <a:xfrm>
            <a:off x="5347116" y="567730"/>
            <a:ext cx="2387903" cy="307777"/>
          </a:xfrm>
          <a:prstGeom prst="rect">
            <a:avLst/>
          </a:prstGeom>
          <a:noFill/>
        </p:spPr>
        <p:txBody>
          <a:bodyPr wrap="square" rtlCol="0">
            <a:spAutoFit/>
          </a:bodyPr>
          <a:lstStyle/>
          <a:p>
            <a:r>
              <a:rPr lang="en-US" altLang="ko-KR" sz="600" dirty="0" smtClean="0">
                <a:solidFill>
                  <a:prstClr val="black"/>
                </a:solidFill>
                <a:latin typeface="Arial" pitchFamily="34" charset="0"/>
                <a:cs typeface="Arial" pitchFamily="34" charset="0"/>
              </a:rPr>
              <a:t>Instrument Wire: </a:t>
            </a:r>
            <a:r>
              <a:rPr lang="en-US" altLang="ko-KR" sz="600" dirty="0">
                <a:latin typeface="Arial" pitchFamily="34" charset="0"/>
                <a:cs typeface="Arial" pitchFamily="34" charset="0"/>
              </a:rPr>
              <a:t>The conductors shall be plain annealed Copper in accordance with BS 6360</a:t>
            </a:r>
            <a:r>
              <a:rPr lang="en-US" altLang="ko-KR" sz="800" dirty="0"/>
              <a:t>.</a:t>
            </a:r>
            <a:endParaRPr lang="ko-KR" altLang="en-US" sz="600" dirty="0">
              <a:solidFill>
                <a:prstClr val="black"/>
              </a:solidFill>
              <a:latin typeface="Arial" pitchFamily="34" charset="0"/>
              <a:cs typeface="Arial" pitchFamily="34" charset="0"/>
            </a:endParaRPr>
          </a:p>
        </p:txBody>
      </p:sp>
      <p:sp>
        <p:nvSpPr>
          <p:cNvPr id="110" name="TextBox 109"/>
          <p:cNvSpPr txBox="1"/>
          <p:nvPr/>
        </p:nvSpPr>
        <p:spPr>
          <a:xfrm>
            <a:off x="5352449" y="1069982"/>
            <a:ext cx="2387903" cy="400110"/>
          </a:xfrm>
          <a:prstGeom prst="rect">
            <a:avLst/>
          </a:prstGeom>
          <a:noFill/>
        </p:spPr>
        <p:txBody>
          <a:bodyPr wrap="square" rtlCol="0">
            <a:spAutoFit/>
          </a:bodyPr>
          <a:lstStyle/>
          <a:p>
            <a:r>
              <a:rPr lang="en-US" altLang="ko-KR" sz="600" dirty="0" smtClean="0">
                <a:solidFill>
                  <a:prstClr val="black"/>
                </a:solidFill>
                <a:latin typeface="Arial" pitchFamily="34" charset="0"/>
                <a:cs typeface="Arial" pitchFamily="34" charset="0"/>
              </a:rPr>
              <a:t>Control Cable: </a:t>
            </a:r>
            <a:r>
              <a:rPr lang="en-US" altLang="ko-KR" sz="600" dirty="0">
                <a:latin typeface="Arial" pitchFamily="34" charset="0"/>
                <a:cs typeface="Arial" pitchFamily="34" charset="0"/>
              </a:rPr>
              <a:t>Insulation shall be PVC complying with test requirements of IEC 60502 &amp; IEC 60811. XLPE insulation is available on request</a:t>
            </a:r>
            <a:r>
              <a:rPr lang="en-US" altLang="ko-KR" sz="800" dirty="0"/>
              <a:t>.</a:t>
            </a:r>
            <a:endParaRPr lang="ko-KR" altLang="en-US" sz="600" dirty="0">
              <a:solidFill>
                <a:prstClr val="black"/>
              </a:solidFill>
              <a:latin typeface="Arial" pitchFamily="34" charset="0"/>
              <a:cs typeface="Arial" pitchFamily="34" charset="0"/>
            </a:endParaRPr>
          </a:p>
        </p:txBody>
      </p:sp>
      <p:cxnSp>
        <p:nvCxnSpPr>
          <p:cNvPr id="111" name="직선 연결선 68"/>
          <p:cNvCxnSpPr/>
          <p:nvPr/>
        </p:nvCxnSpPr>
        <p:spPr>
          <a:xfrm>
            <a:off x="5354563" y="939610"/>
            <a:ext cx="2394253" cy="191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직선 연결선 68"/>
          <p:cNvCxnSpPr/>
          <p:nvPr/>
        </p:nvCxnSpPr>
        <p:spPr>
          <a:xfrm>
            <a:off x="5364088" y="1556792"/>
            <a:ext cx="2394253" cy="191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9244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1071172" y="1745352"/>
            <a:ext cx="642942" cy="200055"/>
          </a:xfrm>
          <a:prstGeom prst="rect">
            <a:avLst/>
          </a:prstGeom>
          <a:noFill/>
        </p:spPr>
        <p:txBody>
          <a:bodyPr wrap="square" rtlCol="0">
            <a:spAutoFit/>
          </a:bodyPr>
          <a:lstStyle/>
          <a:p>
            <a:pPr algn="ctr"/>
            <a:r>
              <a:rPr lang="en-US" altLang="ko-KR" sz="700" b="1" dirty="0" smtClean="0">
                <a:solidFill>
                  <a:prstClr val="black"/>
                </a:solidFill>
                <a:latin typeface="Arial" pitchFamily="34" charset="0"/>
                <a:cs typeface="Arial" pitchFamily="34" charset="0"/>
              </a:rPr>
              <a:t>Shipboard</a:t>
            </a:r>
            <a:endParaRPr lang="ko-KR" altLang="en-US" sz="700" b="1" dirty="0">
              <a:solidFill>
                <a:prstClr val="black"/>
              </a:solidFill>
              <a:latin typeface="Arial" pitchFamily="34" charset="0"/>
              <a:cs typeface="Arial" pitchFamily="34" charset="0"/>
            </a:endParaRPr>
          </a:p>
        </p:txBody>
      </p:sp>
      <p:sp>
        <p:nvSpPr>
          <p:cNvPr id="38" name="TextBox 37"/>
          <p:cNvSpPr txBox="1"/>
          <p:nvPr/>
        </p:nvSpPr>
        <p:spPr>
          <a:xfrm>
            <a:off x="1841564" y="1449303"/>
            <a:ext cx="4458628" cy="276999"/>
          </a:xfrm>
          <a:prstGeom prst="rect">
            <a:avLst/>
          </a:prstGeom>
          <a:noFill/>
        </p:spPr>
        <p:txBody>
          <a:bodyPr wrap="square" rtlCol="0">
            <a:spAutoFit/>
          </a:bodyPr>
          <a:lstStyle/>
          <a:p>
            <a:r>
              <a:rPr lang="en-US" altLang="ko-KR" sz="600" dirty="0">
                <a:latin typeface="Arial" pitchFamily="34" charset="0"/>
                <a:cs typeface="Arial" pitchFamily="34" charset="0"/>
              </a:rPr>
              <a:t>• </a:t>
            </a:r>
            <a:r>
              <a:rPr lang="en-US" altLang="ko-KR" sz="600" dirty="0" smtClean="0">
                <a:latin typeface="Arial" pitchFamily="34" charset="0"/>
                <a:cs typeface="Arial" pitchFamily="34" charset="0"/>
              </a:rPr>
              <a:t>Power and Lighting  Cables                          • Control and Signal Cables           • Telephone and Instrumentation Cables</a:t>
            </a:r>
          </a:p>
          <a:p>
            <a:r>
              <a:rPr lang="en-US" altLang="ko-KR" sz="600" dirty="0" smtClean="0">
                <a:latin typeface="Arial" pitchFamily="34" charset="0"/>
                <a:cs typeface="Arial" pitchFamily="34" charset="0"/>
              </a:rPr>
              <a:t>• Portable and Flexible Cords                          • Switchboard Wires   </a:t>
            </a:r>
            <a:endParaRPr lang="ko-KR" altLang="en-US" sz="600" dirty="0">
              <a:solidFill>
                <a:prstClr val="black"/>
              </a:solidFill>
              <a:latin typeface="Arial" pitchFamily="34" charset="0"/>
              <a:cs typeface="Arial" pitchFamily="34" charset="0"/>
            </a:endParaRPr>
          </a:p>
        </p:txBody>
      </p:sp>
      <p:sp>
        <p:nvSpPr>
          <p:cNvPr id="40" name="TextBox 39"/>
          <p:cNvSpPr txBox="1"/>
          <p:nvPr/>
        </p:nvSpPr>
        <p:spPr>
          <a:xfrm>
            <a:off x="976026" y="2364849"/>
            <a:ext cx="859670" cy="200055"/>
          </a:xfrm>
          <a:prstGeom prst="rect">
            <a:avLst/>
          </a:prstGeom>
          <a:noFill/>
        </p:spPr>
        <p:txBody>
          <a:bodyPr wrap="square" rtlCol="0">
            <a:spAutoFit/>
          </a:bodyPr>
          <a:lstStyle/>
          <a:p>
            <a:pPr algn="ctr"/>
            <a:r>
              <a:rPr lang="en-US" altLang="ko-KR" sz="700" b="1" dirty="0" smtClean="0">
                <a:solidFill>
                  <a:prstClr val="black"/>
                </a:solidFill>
                <a:latin typeface="Arial" pitchFamily="34" charset="0"/>
                <a:cs typeface="Arial" pitchFamily="34" charset="0"/>
              </a:rPr>
              <a:t>Wind Turbine</a:t>
            </a:r>
            <a:endParaRPr lang="ko-KR" altLang="en-US" sz="700" b="1" dirty="0">
              <a:solidFill>
                <a:prstClr val="black"/>
              </a:solidFill>
              <a:latin typeface="Arial" pitchFamily="34" charset="0"/>
              <a:cs typeface="Arial" pitchFamily="34" charset="0"/>
            </a:endParaRPr>
          </a:p>
        </p:txBody>
      </p:sp>
      <p:sp>
        <p:nvSpPr>
          <p:cNvPr id="42" name="TextBox 41"/>
          <p:cNvSpPr txBox="1"/>
          <p:nvPr/>
        </p:nvSpPr>
        <p:spPr>
          <a:xfrm>
            <a:off x="1855948" y="2086342"/>
            <a:ext cx="2232248" cy="184666"/>
          </a:xfrm>
          <a:prstGeom prst="rect">
            <a:avLst/>
          </a:prstGeom>
          <a:noFill/>
        </p:spPr>
        <p:txBody>
          <a:bodyPr wrap="square" rtlCol="0">
            <a:spAutoFit/>
          </a:bodyPr>
          <a:lstStyle/>
          <a:p>
            <a:r>
              <a:rPr lang="en-US" altLang="ko-KR" sz="600" dirty="0" smtClean="0">
                <a:latin typeface="Arial" pitchFamily="34" charset="0"/>
                <a:cs typeface="Arial" pitchFamily="34" charset="0"/>
              </a:rPr>
              <a:t>Wind Turbine Power and Control Cables</a:t>
            </a:r>
            <a:endParaRPr lang="ko-KR" altLang="en-US" sz="600" dirty="0">
              <a:solidFill>
                <a:prstClr val="black"/>
              </a:solidFill>
              <a:latin typeface="Arial" pitchFamily="34" charset="0"/>
              <a:cs typeface="Arial" pitchFamily="34" charset="0"/>
            </a:endParaRPr>
          </a:p>
        </p:txBody>
      </p:sp>
      <p:cxnSp>
        <p:nvCxnSpPr>
          <p:cNvPr id="46" name="직선 연결선 45"/>
          <p:cNvCxnSpPr/>
          <p:nvPr/>
        </p:nvCxnSpPr>
        <p:spPr>
          <a:xfrm>
            <a:off x="1861817" y="1851268"/>
            <a:ext cx="58849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직선 연결선 46"/>
          <p:cNvCxnSpPr/>
          <p:nvPr/>
        </p:nvCxnSpPr>
        <p:spPr>
          <a:xfrm flipV="1">
            <a:off x="1855948" y="2446382"/>
            <a:ext cx="5883792" cy="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직사각형 32"/>
          <p:cNvSpPr/>
          <p:nvPr/>
        </p:nvSpPr>
        <p:spPr>
          <a:xfrm>
            <a:off x="7167293" y="1591466"/>
            <a:ext cx="572469" cy="206158"/>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86" name="TextBox 85"/>
          <p:cNvSpPr txBox="1"/>
          <p:nvPr/>
        </p:nvSpPr>
        <p:spPr>
          <a:xfrm>
            <a:off x="7149430" y="1598255"/>
            <a:ext cx="576064" cy="200055"/>
          </a:xfrm>
          <a:prstGeom prst="rect">
            <a:avLst/>
          </a:prstGeom>
          <a:noFill/>
        </p:spPr>
        <p:txBody>
          <a:bodyPr wrap="square" rtlCol="0">
            <a:spAutoFit/>
          </a:bodyPr>
          <a:lstStyle/>
          <a:p>
            <a:pPr algn="ctr"/>
            <a:r>
              <a:rPr lang="en-US" altLang="ko-KR" sz="700" dirty="0" smtClean="0">
                <a:solidFill>
                  <a:prstClr val="black"/>
                </a:solidFill>
                <a:latin typeface="Arial" pitchFamily="34" charset="0"/>
                <a:cs typeface="Arial" pitchFamily="34" charset="0"/>
                <a:hlinkClick r:id="rId2" action="ppaction://hlinkfile"/>
              </a:rPr>
              <a:t>Catalog</a:t>
            </a:r>
            <a:r>
              <a:rPr lang="en-US" altLang="ko-KR" sz="700" dirty="0" smtClean="0">
                <a:solidFill>
                  <a:prstClr val="black"/>
                </a:solidFill>
                <a:latin typeface="Arial" pitchFamily="34" charset="0"/>
                <a:cs typeface="Arial" pitchFamily="34" charset="0"/>
                <a:hlinkClick r:id="rId3" action="ppaction://hlinkfile"/>
              </a:rPr>
              <a:t> </a:t>
            </a:r>
            <a:endParaRPr lang="ko-KR" altLang="en-US" sz="700" dirty="0">
              <a:solidFill>
                <a:prstClr val="black"/>
              </a:solidFill>
              <a:latin typeface="Arial" pitchFamily="34" charset="0"/>
              <a:cs typeface="Arial" pitchFamily="34" charset="0"/>
            </a:endParaRPr>
          </a:p>
        </p:txBody>
      </p:sp>
      <p:sp>
        <p:nvSpPr>
          <p:cNvPr id="90" name="직사각형 32"/>
          <p:cNvSpPr/>
          <p:nvPr/>
        </p:nvSpPr>
        <p:spPr>
          <a:xfrm>
            <a:off x="7166809" y="2188298"/>
            <a:ext cx="576064" cy="216024"/>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1" name="TextBox 90"/>
          <p:cNvSpPr txBox="1"/>
          <p:nvPr/>
        </p:nvSpPr>
        <p:spPr>
          <a:xfrm>
            <a:off x="7201313" y="2186925"/>
            <a:ext cx="630097" cy="200055"/>
          </a:xfrm>
          <a:prstGeom prst="rect">
            <a:avLst/>
          </a:prstGeom>
          <a:noFill/>
        </p:spPr>
        <p:txBody>
          <a:bodyPr wrap="square" rtlCol="0">
            <a:spAutoFit/>
          </a:bodyPr>
          <a:lstStyle/>
          <a:p>
            <a:r>
              <a:rPr lang="en-US" altLang="ko-KR" sz="700" dirty="0" smtClean="0">
                <a:solidFill>
                  <a:prstClr val="black"/>
                </a:solidFill>
                <a:latin typeface="Arial" pitchFamily="34" charset="0"/>
                <a:cs typeface="Arial" pitchFamily="34" charset="0"/>
                <a:hlinkClick r:id="rId4" action="ppaction://hlinkfile"/>
              </a:rPr>
              <a:t>Catalog</a:t>
            </a:r>
            <a:endParaRPr lang="ko-KR" altLang="en-US" sz="700" dirty="0">
              <a:solidFill>
                <a:prstClr val="black"/>
              </a:solidFill>
              <a:latin typeface="Arial" pitchFamily="34" charset="0"/>
              <a:cs typeface="Arial" pitchFamily="34" charset="0"/>
            </a:endParaRPr>
          </a:p>
        </p:txBody>
      </p:sp>
      <p:sp>
        <p:nvSpPr>
          <p:cNvPr id="98" name="직사각형 32"/>
          <p:cNvSpPr/>
          <p:nvPr/>
        </p:nvSpPr>
        <p:spPr>
          <a:xfrm>
            <a:off x="7158358" y="1348584"/>
            <a:ext cx="581994" cy="206159"/>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9" name="TextBox 98"/>
          <p:cNvSpPr txBox="1"/>
          <p:nvPr/>
        </p:nvSpPr>
        <p:spPr>
          <a:xfrm>
            <a:off x="7154762" y="1347212"/>
            <a:ext cx="576064" cy="207531"/>
          </a:xfrm>
          <a:prstGeom prst="rect">
            <a:avLst/>
          </a:prstGeom>
          <a:noFill/>
        </p:spPr>
        <p:txBody>
          <a:bodyPr wrap="square" rtlCol="0">
            <a:spAutoFit/>
          </a:bodyPr>
          <a:lstStyle/>
          <a:p>
            <a:pPr algn="ctr"/>
            <a:r>
              <a:rPr lang="en-US" altLang="ko-KR" sz="700" dirty="0" smtClean="0">
                <a:solidFill>
                  <a:prstClr val="black"/>
                </a:solidFill>
                <a:latin typeface="Arial" pitchFamily="34" charset="0"/>
                <a:cs typeface="Arial" pitchFamily="34" charset="0"/>
                <a:hlinkClick r:id="rId5" action="ppaction://hlinkfile"/>
              </a:rPr>
              <a:t>Catalog </a:t>
            </a:r>
            <a:endParaRPr lang="ko-KR" altLang="en-US" sz="700" dirty="0">
              <a:solidFill>
                <a:prstClr val="black"/>
              </a:solidFill>
              <a:latin typeface="Arial" pitchFamily="34" charset="0"/>
              <a:cs typeface="Arial" pitchFamily="34" charset="0"/>
            </a:endParaRPr>
          </a:p>
        </p:txBody>
      </p:sp>
      <p:pic>
        <p:nvPicPr>
          <p:cNvPr id="108" name="Picture 107">
            <a:hlinkClick r:id="rId6" action="ppaction://hlinkfile"/>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98046" y="1258938"/>
            <a:ext cx="307254" cy="466678"/>
          </a:xfrm>
          <a:prstGeom prst="rect">
            <a:avLst/>
          </a:prstGeom>
        </p:spPr>
      </p:pic>
      <p:pic>
        <p:nvPicPr>
          <p:cNvPr id="109" name="Picture 108">
            <a:hlinkClick r:id="rId8" action="ppaction://hlinkfile"/>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33413" y="1242177"/>
            <a:ext cx="341490" cy="480328"/>
          </a:xfrm>
          <a:prstGeom prst="rect">
            <a:avLst/>
          </a:prstGeom>
        </p:spPr>
      </p:pic>
      <p:pic>
        <p:nvPicPr>
          <p:cNvPr id="11" name="Picture 10">
            <a:hlinkClick r:id="rId10" action="ppaction://hlinkfile"/>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94439" y="723523"/>
            <a:ext cx="600099" cy="430533"/>
          </a:xfrm>
          <a:prstGeom prst="rect">
            <a:avLst/>
          </a:prstGeom>
        </p:spPr>
      </p:pic>
      <p:cxnSp>
        <p:nvCxnSpPr>
          <p:cNvPr id="68" name="직선 연결선 11"/>
          <p:cNvCxnSpPr/>
          <p:nvPr/>
        </p:nvCxnSpPr>
        <p:spPr>
          <a:xfrm>
            <a:off x="1855948" y="1222246"/>
            <a:ext cx="589079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893135" y="1096724"/>
            <a:ext cx="1100372" cy="200055"/>
          </a:xfrm>
          <a:prstGeom prst="rect">
            <a:avLst/>
          </a:prstGeom>
          <a:noFill/>
        </p:spPr>
        <p:txBody>
          <a:bodyPr wrap="square" rtlCol="0">
            <a:spAutoFit/>
          </a:bodyPr>
          <a:lstStyle/>
          <a:p>
            <a:pPr algn="ctr"/>
            <a:r>
              <a:rPr lang="en-US" altLang="ko-KR" sz="700" b="1" dirty="0" smtClean="0">
                <a:solidFill>
                  <a:prstClr val="black"/>
                </a:solidFill>
                <a:latin typeface="Arial" pitchFamily="34" charset="0"/>
                <a:cs typeface="Arial" pitchFamily="34" charset="0"/>
              </a:rPr>
              <a:t>Mining</a:t>
            </a:r>
            <a:endParaRPr lang="ko-KR" altLang="en-US" sz="700" b="1" dirty="0">
              <a:solidFill>
                <a:prstClr val="black"/>
              </a:solidFill>
              <a:latin typeface="Arial" pitchFamily="34" charset="0"/>
              <a:cs typeface="Arial" pitchFamily="34" charset="0"/>
            </a:endParaRPr>
          </a:p>
        </p:txBody>
      </p:sp>
      <p:sp>
        <p:nvSpPr>
          <p:cNvPr id="70" name="TextBox 69"/>
          <p:cNvSpPr txBox="1"/>
          <p:nvPr/>
        </p:nvSpPr>
        <p:spPr>
          <a:xfrm>
            <a:off x="1835696" y="862206"/>
            <a:ext cx="2445949" cy="184666"/>
          </a:xfrm>
          <a:prstGeom prst="rect">
            <a:avLst/>
          </a:prstGeom>
          <a:noFill/>
        </p:spPr>
        <p:txBody>
          <a:bodyPr wrap="square" rtlCol="0">
            <a:spAutoFit/>
          </a:bodyPr>
          <a:lstStyle/>
          <a:p>
            <a:r>
              <a:rPr lang="en-US" altLang="ko-KR" sz="600" dirty="0" smtClean="0">
                <a:latin typeface="Arial" pitchFamily="34" charset="0"/>
                <a:cs typeface="Arial" pitchFamily="34" charset="0"/>
              </a:rPr>
              <a:t>Rubber insulated electric flexible cable for mining and general use.</a:t>
            </a:r>
          </a:p>
        </p:txBody>
      </p:sp>
      <p:sp>
        <p:nvSpPr>
          <p:cNvPr id="71" name="직사각형 32"/>
          <p:cNvSpPr/>
          <p:nvPr/>
        </p:nvSpPr>
        <p:spPr>
          <a:xfrm>
            <a:off x="7167171" y="948385"/>
            <a:ext cx="576064" cy="216024"/>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2" name="TextBox 71"/>
          <p:cNvSpPr txBox="1"/>
          <p:nvPr/>
        </p:nvSpPr>
        <p:spPr>
          <a:xfrm>
            <a:off x="7201675" y="947012"/>
            <a:ext cx="630097" cy="200055"/>
          </a:xfrm>
          <a:prstGeom prst="rect">
            <a:avLst/>
          </a:prstGeom>
          <a:noFill/>
        </p:spPr>
        <p:txBody>
          <a:bodyPr wrap="square" rtlCol="0">
            <a:spAutoFit/>
          </a:bodyPr>
          <a:lstStyle/>
          <a:p>
            <a:r>
              <a:rPr lang="en-US" altLang="ko-KR" sz="700" dirty="0" smtClean="0">
                <a:solidFill>
                  <a:prstClr val="black"/>
                </a:solidFill>
                <a:latin typeface="Arial" pitchFamily="34" charset="0"/>
                <a:cs typeface="Arial" pitchFamily="34" charset="0"/>
                <a:hlinkClick r:id="rId3" action="ppaction://hlinkfile"/>
              </a:rPr>
              <a:t>Catalog</a:t>
            </a:r>
            <a:endParaRPr lang="ko-KR" altLang="en-US" sz="700" dirty="0">
              <a:solidFill>
                <a:prstClr val="black"/>
              </a:solidFill>
              <a:latin typeface="Arial" pitchFamily="34" charset="0"/>
              <a:cs typeface="Arial" pitchFamily="34" charset="0"/>
            </a:endParaRPr>
          </a:p>
        </p:txBody>
      </p:sp>
      <p:pic>
        <p:nvPicPr>
          <p:cNvPr id="13" name="Picture 12">
            <a:hlinkClick r:id="rId12" action="ppaction://hlinkfile"/>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32040" y="684321"/>
            <a:ext cx="206485" cy="502906"/>
          </a:xfrm>
          <a:prstGeom prst="rect">
            <a:avLst/>
          </a:prstGeom>
        </p:spPr>
      </p:pic>
      <p:pic>
        <p:nvPicPr>
          <p:cNvPr id="41" name="Picture 40">
            <a:hlinkClick r:id="rId14" action="ppaction://hlinkfile"/>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65765" y="677644"/>
            <a:ext cx="215412" cy="504704"/>
          </a:xfrm>
          <a:prstGeom prst="rect">
            <a:avLst/>
          </a:prstGeom>
        </p:spPr>
      </p:pic>
      <p:pic>
        <p:nvPicPr>
          <p:cNvPr id="49" name="Picture 48">
            <a:hlinkClick r:id="rId16" action="ppaction://hlinkfile"/>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405426" y="739281"/>
            <a:ext cx="192095" cy="441279"/>
          </a:xfrm>
          <a:prstGeom prst="rect">
            <a:avLst/>
          </a:prstGeom>
        </p:spPr>
      </p:pic>
      <p:pic>
        <p:nvPicPr>
          <p:cNvPr id="50" name="Picture 49">
            <a:hlinkClick r:id="rId18" action="ppaction://hlinkfile"/>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638505" y="713706"/>
            <a:ext cx="179510" cy="462990"/>
          </a:xfrm>
          <a:prstGeom prst="rect">
            <a:avLst/>
          </a:prstGeom>
        </p:spPr>
      </p:pic>
      <p:pic>
        <p:nvPicPr>
          <p:cNvPr id="52" name="Picture 51">
            <a:hlinkClick r:id="rId20" action="ppaction://hlinkfile"/>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869880" y="738515"/>
            <a:ext cx="141617" cy="438181"/>
          </a:xfrm>
          <a:prstGeom prst="rect">
            <a:avLst/>
          </a:prstGeom>
        </p:spPr>
      </p:pic>
      <p:pic>
        <p:nvPicPr>
          <p:cNvPr id="53" name="Picture 52">
            <a:hlinkClick r:id="rId22" action="ppaction://hlinkfile"/>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050748" y="720950"/>
            <a:ext cx="166964" cy="462509"/>
          </a:xfrm>
          <a:prstGeom prst="rect">
            <a:avLst/>
          </a:prstGeom>
        </p:spPr>
      </p:pic>
      <p:pic>
        <p:nvPicPr>
          <p:cNvPr id="54" name="Picture 53">
            <a:hlinkClick r:id="rId24" action="ppaction://hlinkfile"/>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6255533" y="723523"/>
            <a:ext cx="155105" cy="459936"/>
          </a:xfrm>
          <a:prstGeom prst="rect">
            <a:avLst/>
          </a:prstGeom>
        </p:spPr>
      </p:pic>
      <p:pic>
        <p:nvPicPr>
          <p:cNvPr id="55" name="Picture 54">
            <a:hlinkClick r:id="rId26" action="ppaction://hlinkfile"/>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6444208" y="739282"/>
            <a:ext cx="154820" cy="441278"/>
          </a:xfrm>
          <a:prstGeom prst="rect">
            <a:avLst/>
          </a:prstGeom>
        </p:spPr>
      </p:pic>
      <p:pic>
        <p:nvPicPr>
          <p:cNvPr id="56" name="Picture 55">
            <a:hlinkClick r:id="rId28" action="ppaction://hlinkfile"/>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6632689" y="739282"/>
            <a:ext cx="135722" cy="449056"/>
          </a:xfrm>
          <a:prstGeom prst="rect">
            <a:avLst/>
          </a:prstGeom>
        </p:spPr>
      </p:pic>
      <p:pic>
        <p:nvPicPr>
          <p:cNvPr id="57" name="Picture 56">
            <a:hlinkClick r:id="rId30" action="ppaction://hlinkfile"/>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094439" y="1380195"/>
            <a:ext cx="600099" cy="414318"/>
          </a:xfrm>
          <a:prstGeom prst="rect">
            <a:avLst/>
          </a:prstGeom>
        </p:spPr>
      </p:pic>
      <p:pic>
        <p:nvPicPr>
          <p:cNvPr id="59" name="Picture 58">
            <a:hlinkClick r:id="rId32" action="ppaction://hlinkfile"/>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118797" y="1985759"/>
            <a:ext cx="578509" cy="413722"/>
          </a:xfrm>
          <a:prstGeom prst="rect">
            <a:avLst/>
          </a:prstGeom>
        </p:spPr>
      </p:pic>
      <p:pic>
        <p:nvPicPr>
          <p:cNvPr id="64" name="Picture 63">
            <a:hlinkClick r:id="rId34" action="ppaction://hlinkfile"/>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4994119" y="1985759"/>
            <a:ext cx="485963" cy="410656"/>
          </a:xfrm>
          <a:prstGeom prst="rect">
            <a:avLst/>
          </a:prstGeom>
        </p:spPr>
      </p:pic>
      <p:pic>
        <p:nvPicPr>
          <p:cNvPr id="65" name="Picture 64">
            <a:hlinkClick r:id="rId36" action="ppaction://hlinkfile"/>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495213" y="1956029"/>
            <a:ext cx="601845" cy="430951"/>
          </a:xfrm>
          <a:prstGeom prst="rect">
            <a:avLst/>
          </a:prstGeom>
        </p:spPr>
      </p:pic>
      <p:pic>
        <p:nvPicPr>
          <p:cNvPr id="66" name="Picture 65">
            <a:hlinkClick r:id="rId38" action="ppaction://hlinkfile"/>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6012160" y="1985758"/>
            <a:ext cx="523468" cy="401221"/>
          </a:xfrm>
          <a:prstGeom prst="rect">
            <a:avLst/>
          </a:prstGeom>
        </p:spPr>
      </p:pic>
      <p:pic>
        <p:nvPicPr>
          <p:cNvPr id="67" name="Picture 66">
            <a:hlinkClick r:id="rId40" action="ppaction://hlinkfile"/>
          </p:cNvPr>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6444209" y="2002741"/>
            <a:ext cx="384794" cy="362108"/>
          </a:xfrm>
          <a:prstGeom prst="rect">
            <a:avLst/>
          </a:prstGeom>
        </p:spPr>
      </p:pic>
      <p:sp>
        <p:nvSpPr>
          <p:cNvPr id="44" name="직사각형 43"/>
          <p:cNvSpPr/>
          <p:nvPr/>
        </p:nvSpPr>
        <p:spPr>
          <a:xfrm>
            <a:off x="879625" y="5908630"/>
            <a:ext cx="7148759" cy="10772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TextBox 44"/>
          <p:cNvSpPr txBox="1"/>
          <p:nvPr/>
        </p:nvSpPr>
        <p:spPr>
          <a:xfrm>
            <a:off x="837773" y="5980638"/>
            <a:ext cx="7148759" cy="184666"/>
          </a:xfrm>
          <a:prstGeom prst="rect">
            <a:avLst/>
          </a:prstGeom>
          <a:noFill/>
        </p:spPr>
        <p:txBody>
          <a:bodyPr wrap="square" rtlCol="0">
            <a:spAutoFit/>
          </a:bodyPr>
          <a:lstStyle/>
          <a:p>
            <a:pPr algn="ctr"/>
            <a:r>
              <a:rPr lang="en-US" altLang="ko-KR" sz="600" dirty="0"/>
              <a:t>Copyright © 2012 by </a:t>
            </a:r>
            <a:r>
              <a:rPr lang="en-US" altLang="ko-KR" sz="600" dirty="0" err="1" smtClean="0"/>
              <a:t>PanAmerica</a:t>
            </a:r>
            <a:r>
              <a:rPr lang="en-US" altLang="ko-KR" sz="600" dirty="0" smtClean="0"/>
              <a:t> Supply, Inc.</a:t>
            </a:r>
            <a:endParaRPr lang="ko-KR" altLang="en-US" sz="600" dirty="0"/>
          </a:p>
        </p:txBody>
      </p:sp>
      <p:pic>
        <p:nvPicPr>
          <p:cNvPr id="2" name="그림 1"/>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994972" y="2940846"/>
            <a:ext cx="1103696" cy="370842"/>
          </a:xfrm>
          <a:prstGeom prst="rect">
            <a:avLst/>
          </a:prstGeom>
        </p:spPr>
      </p:pic>
      <p:sp>
        <p:nvSpPr>
          <p:cNvPr id="60" name="TextBox 59"/>
          <p:cNvSpPr txBox="1"/>
          <p:nvPr/>
        </p:nvSpPr>
        <p:spPr>
          <a:xfrm>
            <a:off x="2057802" y="2978269"/>
            <a:ext cx="583453" cy="276999"/>
          </a:xfrm>
          <a:prstGeom prst="rect">
            <a:avLst/>
          </a:prstGeom>
          <a:noFill/>
        </p:spPr>
        <p:txBody>
          <a:bodyPr wrap="square" rtlCol="0">
            <a:spAutoFit/>
          </a:bodyPr>
          <a:lstStyle/>
          <a:p>
            <a:r>
              <a:rPr lang="en-US" altLang="ko-KR" sz="1200" dirty="0" smtClean="0">
                <a:solidFill>
                  <a:prstClr val="black"/>
                </a:solidFill>
                <a:latin typeface="Arial" pitchFamily="34" charset="0"/>
                <a:cs typeface="Arial" pitchFamily="34" charset="0"/>
              </a:rPr>
              <a:t>Cable</a:t>
            </a:r>
            <a:endParaRPr lang="ko-KR" altLang="en-US" sz="1200" dirty="0">
              <a:solidFill>
                <a:prstClr val="black"/>
              </a:solidFill>
              <a:latin typeface="Arial" pitchFamily="34" charset="0"/>
              <a:cs typeface="Arial" pitchFamily="34" charset="0"/>
            </a:endParaRPr>
          </a:p>
        </p:txBody>
      </p:sp>
      <p:cxnSp>
        <p:nvCxnSpPr>
          <p:cNvPr id="61" name="직선 연결선 60"/>
          <p:cNvCxnSpPr/>
          <p:nvPr/>
        </p:nvCxnSpPr>
        <p:spPr>
          <a:xfrm flipV="1">
            <a:off x="1856560" y="3862799"/>
            <a:ext cx="5883792" cy="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861816" y="3467100"/>
            <a:ext cx="4582391" cy="369332"/>
          </a:xfrm>
          <a:prstGeom prst="rect">
            <a:avLst/>
          </a:prstGeom>
          <a:noFill/>
        </p:spPr>
        <p:txBody>
          <a:bodyPr wrap="square" rtlCol="0">
            <a:spAutoFit/>
          </a:bodyPr>
          <a:lstStyle/>
          <a:p>
            <a:r>
              <a:rPr lang="en-US" altLang="ko-KR" sz="600" dirty="0" smtClean="0">
                <a:latin typeface="Arial" pitchFamily="34" charset="0"/>
                <a:cs typeface="Arial" pitchFamily="34" charset="0"/>
              </a:rPr>
              <a:t>Loose Tube Cable, Unit Tube Cable, ADSS, Form/Skin Insulated, Solid PE insulated.  </a:t>
            </a:r>
          </a:p>
          <a:p>
            <a:r>
              <a:rPr lang="en-US" altLang="ko-KR" sz="600" dirty="0" smtClean="0">
                <a:latin typeface="Arial" pitchFamily="34" charset="0"/>
                <a:cs typeface="Arial" pitchFamily="34" charset="0"/>
              </a:rPr>
              <a:t>• 2~288 Fiber Count Cable                              • 1~12 Fibers </a:t>
            </a:r>
            <a:r>
              <a:rPr lang="en-US" altLang="ko-KR" sz="600" dirty="0" err="1" smtClean="0">
                <a:latin typeface="Arial" pitchFamily="34" charset="0"/>
                <a:cs typeface="Arial" pitchFamily="34" charset="0"/>
              </a:rPr>
              <a:t>fer</a:t>
            </a:r>
            <a:r>
              <a:rPr lang="en-US" altLang="ko-KR" sz="600" dirty="0" smtClean="0">
                <a:latin typeface="Arial" pitchFamily="34" charset="0"/>
                <a:cs typeface="Arial" pitchFamily="34" charset="0"/>
              </a:rPr>
              <a:t> Jelly Filled Butter Tube            • Custom and </a:t>
            </a:r>
            <a:r>
              <a:rPr lang="en-US" altLang="ko-KR" sz="600" dirty="0" err="1" smtClean="0">
                <a:latin typeface="Arial" pitchFamily="34" charset="0"/>
                <a:cs typeface="Arial" pitchFamily="34" charset="0"/>
              </a:rPr>
              <a:t>Composit</a:t>
            </a:r>
            <a:r>
              <a:rPr lang="en-US" altLang="ko-KR" sz="600" dirty="0" smtClean="0">
                <a:latin typeface="Arial" pitchFamily="34" charset="0"/>
                <a:cs typeface="Arial" pitchFamily="34" charset="0"/>
              </a:rPr>
              <a:t> Cables</a:t>
            </a:r>
          </a:p>
          <a:p>
            <a:r>
              <a:rPr lang="en-US" altLang="ko-KR" sz="600" dirty="0" smtClean="0">
                <a:latin typeface="Arial" pitchFamily="34" charset="0"/>
                <a:cs typeface="Arial" pitchFamily="34" charset="0"/>
              </a:rPr>
              <a:t>• High Tensile </a:t>
            </a:r>
            <a:r>
              <a:rPr lang="en-US" altLang="ko-KR" sz="600" dirty="0" err="1" smtClean="0">
                <a:latin typeface="Arial" pitchFamily="34" charset="0"/>
                <a:cs typeface="Arial" pitchFamily="34" charset="0"/>
              </a:rPr>
              <a:t>Strengh</a:t>
            </a:r>
            <a:r>
              <a:rPr lang="en-US" altLang="ko-KR" sz="600" dirty="0" smtClean="0">
                <a:latin typeface="Arial" pitchFamily="34" charset="0"/>
                <a:cs typeface="Arial" pitchFamily="34" charset="0"/>
              </a:rPr>
              <a:t> Design                         • Excellent Optical Performance </a:t>
            </a:r>
            <a:endParaRPr lang="ko-KR" altLang="en-US" sz="600" dirty="0">
              <a:solidFill>
                <a:prstClr val="black"/>
              </a:solidFill>
              <a:latin typeface="Arial" pitchFamily="34" charset="0"/>
              <a:cs typeface="Arial" pitchFamily="34" charset="0"/>
            </a:endParaRPr>
          </a:p>
        </p:txBody>
      </p:sp>
      <p:sp>
        <p:nvSpPr>
          <p:cNvPr id="63" name="직사각형 32"/>
          <p:cNvSpPr/>
          <p:nvPr/>
        </p:nvSpPr>
        <p:spPr>
          <a:xfrm>
            <a:off x="7147759" y="3574769"/>
            <a:ext cx="576064" cy="216024"/>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3" name="TextBox 72"/>
          <p:cNvSpPr txBox="1"/>
          <p:nvPr/>
        </p:nvSpPr>
        <p:spPr>
          <a:xfrm>
            <a:off x="7182263" y="3573396"/>
            <a:ext cx="630097" cy="200055"/>
          </a:xfrm>
          <a:prstGeom prst="rect">
            <a:avLst/>
          </a:prstGeom>
          <a:noFill/>
        </p:spPr>
        <p:txBody>
          <a:bodyPr wrap="square" rtlCol="0">
            <a:spAutoFit/>
          </a:bodyPr>
          <a:lstStyle/>
          <a:p>
            <a:r>
              <a:rPr lang="en-US" altLang="ko-KR" sz="700" dirty="0" smtClean="0">
                <a:solidFill>
                  <a:prstClr val="black"/>
                </a:solidFill>
                <a:latin typeface="Arial" pitchFamily="34" charset="0"/>
                <a:cs typeface="Arial" pitchFamily="34" charset="0"/>
                <a:hlinkClick r:id="rId43" action="ppaction://hlinkfile"/>
              </a:rPr>
              <a:t>Catalog</a:t>
            </a:r>
            <a:endParaRPr lang="ko-KR" altLang="en-US" sz="700" dirty="0">
              <a:solidFill>
                <a:prstClr val="black"/>
              </a:solidFill>
              <a:latin typeface="Arial" pitchFamily="34" charset="0"/>
              <a:cs typeface="Arial" pitchFamily="34" charset="0"/>
            </a:endParaRPr>
          </a:p>
        </p:txBody>
      </p:sp>
      <p:pic>
        <p:nvPicPr>
          <p:cNvPr id="3" name="그림 2"/>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1088282" y="4305418"/>
            <a:ext cx="443347" cy="419726"/>
          </a:xfrm>
          <a:prstGeom prst="rect">
            <a:avLst/>
          </a:prstGeom>
        </p:spPr>
      </p:pic>
      <p:sp>
        <p:nvSpPr>
          <p:cNvPr id="75" name="TextBox 74"/>
          <p:cNvSpPr txBox="1"/>
          <p:nvPr/>
        </p:nvSpPr>
        <p:spPr>
          <a:xfrm>
            <a:off x="1571238" y="4428115"/>
            <a:ext cx="1921783" cy="276999"/>
          </a:xfrm>
          <a:prstGeom prst="rect">
            <a:avLst/>
          </a:prstGeom>
          <a:noFill/>
        </p:spPr>
        <p:txBody>
          <a:bodyPr wrap="square" rtlCol="0">
            <a:spAutoFit/>
          </a:bodyPr>
          <a:lstStyle/>
          <a:p>
            <a:r>
              <a:rPr lang="en-US" altLang="ko-KR" sz="1200" dirty="0" smtClean="0">
                <a:solidFill>
                  <a:prstClr val="black"/>
                </a:solidFill>
                <a:latin typeface="Arial" pitchFamily="34" charset="0"/>
                <a:cs typeface="Arial" pitchFamily="34" charset="0"/>
              </a:rPr>
              <a:t>Cable Termination</a:t>
            </a:r>
            <a:r>
              <a:rPr lang="ko-KR" altLang="en-US" sz="1200" dirty="0" smtClean="0">
                <a:solidFill>
                  <a:prstClr val="black"/>
                </a:solidFill>
                <a:latin typeface="Arial" pitchFamily="34" charset="0"/>
                <a:cs typeface="Arial" pitchFamily="34" charset="0"/>
              </a:rPr>
              <a:t> </a:t>
            </a:r>
            <a:r>
              <a:rPr lang="en-US" altLang="ko-KR" sz="1200" dirty="0" smtClean="0">
                <a:solidFill>
                  <a:prstClr val="black"/>
                </a:solidFill>
                <a:latin typeface="Arial" pitchFamily="34" charset="0"/>
                <a:cs typeface="Arial" pitchFamily="34" charset="0"/>
              </a:rPr>
              <a:t>&amp; Joint </a:t>
            </a:r>
            <a:endParaRPr lang="ko-KR" altLang="en-US" sz="1200" dirty="0">
              <a:solidFill>
                <a:prstClr val="black"/>
              </a:solidFill>
              <a:latin typeface="Arial" pitchFamily="34" charset="0"/>
              <a:cs typeface="Arial" pitchFamily="34" charset="0"/>
            </a:endParaRPr>
          </a:p>
        </p:txBody>
      </p:sp>
      <p:cxnSp>
        <p:nvCxnSpPr>
          <p:cNvPr id="76" name="직선 연결선 75"/>
          <p:cNvCxnSpPr/>
          <p:nvPr/>
        </p:nvCxnSpPr>
        <p:spPr>
          <a:xfrm flipV="1">
            <a:off x="1854746" y="5373214"/>
            <a:ext cx="5883792" cy="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1860002" y="4941168"/>
            <a:ext cx="4582391" cy="369332"/>
          </a:xfrm>
          <a:prstGeom prst="rect">
            <a:avLst/>
          </a:prstGeom>
          <a:noFill/>
        </p:spPr>
        <p:txBody>
          <a:bodyPr wrap="square" rtlCol="0">
            <a:spAutoFit/>
          </a:bodyPr>
          <a:lstStyle/>
          <a:p>
            <a:r>
              <a:rPr lang="en-US" altLang="ko-KR" sz="600" dirty="0">
                <a:latin typeface="Arial" pitchFamily="34" charset="0"/>
                <a:cs typeface="Arial" pitchFamily="34" charset="0"/>
              </a:rPr>
              <a:t>Termination and Joint using Liquid Silicone </a:t>
            </a:r>
            <a:r>
              <a:rPr lang="en-US" altLang="ko-KR" sz="600" dirty="0" smtClean="0">
                <a:latin typeface="Arial" pitchFamily="34" charset="0"/>
                <a:cs typeface="Arial" pitchFamily="34" charset="0"/>
              </a:rPr>
              <a:t>Rubber which </a:t>
            </a:r>
            <a:r>
              <a:rPr lang="en-US" altLang="ko-KR" sz="600" dirty="0">
                <a:latin typeface="Arial" pitchFamily="34" charset="0"/>
                <a:cs typeface="Arial" pitchFamily="34" charset="0"/>
              </a:rPr>
              <a:t>is excellent insulation material</a:t>
            </a:r>
          </a:p>
          <a:p>
            <a:r>
              <a:rPr lang="en-US" altLang="ko-KR" sz="600" dirty="0">
                <a:latin typeface="Arial" pitchFamily="34" charset="0"/>
                <a:cs typeface="Arial" pitchFamily="34" charset="0"/>
              </a:rPr>
              <a:t>Dummy Plug and Coupling Plug </a:t>
            </a:r>
            <a:r>
              <a:rPr lang="en-US" altLang="ko-KR" sz="600" dirty="0" smtClean="0">
                <a:latin typeface="Arial" pitchFamily="34" charset="0"/>
                <a:cs typeface="Arial" pitchFamily="34" charset="0"/>
              </a:rPr>
              <a:t>using Liquid </a:t>
            </a:r>
            <a:r>
              <a:rPr lang="en-US" altLang="ko-KR" sz="600" dirty="0">
                <a:latin typeface="Arial" pitchFamily="34" charset="0"/>
                <a:cs typeface="Arial" pitchFamily="34" charset="0"/>
              </a:rPr>
              <a:t>Silicone Rubber</a:t>
            </a:r>
          </a:p>
          <a:p>
            <a:r>
              <a:rPr lang="en-US" altLang="ko-KR" sz="600" dirty="0">
                <a:latin typeface="Arial" pitchFamily="34" charset="0"/>
                <a:cs typeface="Arial" pitchFamily="34" charset="0"/>
              </a:rPr>
              <a:t>Elbow Connectors, Aluminum Lug and Sleeve </a:t>
            </a:r>
            <a:r>
              <a:rPr lang="en-US" altLang="ko-KR" sz="600" dirty="0" smtClean="0">
                <a:latin typeface="Arial" pitchFamily="34" charset="0"/>
                <a:cs typeface="Arial" pitchFamily="34" charset="0"/>
              </a:rPr>
              <a:t>using EPDM </a:t>
            </a:r>
            <a:r>
              <a:rPr lang="en-US" altLang="ko-KR" sz="600" dirty="0">
                <a:latin typeface="Arial" pitchFamily="34" charset="0"/>
                <a:cs typeface="Arial" pitchFamily="34" charset="0"/>
              </a:rPr>
              <a:t>Rubber</a:t>
            </a:r>
            <a:endParaRPr lang="ko-KR" altLang="en-US" sz="600" dirty="0">
              <a:solidFill>
                <a:prstClr val="black"/>
              </a:solidFill>
              <a:latin typeface="Arial" pitchFamily="34" charset="0"/>
              <a:cs typeface="Arial" pitchFamily="34" charset="0"/>
            </a:endParaRPr>
          </a:p>
        </p:txBody>
      </p:sp>
      <p:sp>
        <p:nvSpPr>
          <p:cNvPr id="78" name="직사각형 32"/>
          <p:cNvSpPr/>
          <p:nvPr/>
        </p:nvSpPr>
        <p:spPr>
          <a:xfrm>
            <a:off x="7145945" y="5085184"/>
            <a:ext cx="576064" cy="216024"/>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9" name="TextBox 78"/>
          <p:cNvSpPr txBox="1"/>
          <p:nvPr/>
        </p:nvSpPr>
        <p:spPr>
          <a:xfrm>
            <a:off x="7180449" y="5083811"/>
            <a:ext cx="630097" cy="200055"/>
          </a:xfrm>
          <a:prstGeom prst="rect">
            <a:avLst/>
          </a:prstGeom>
          <a:noFill/>
        </p:spPr>
        <p:txBody>
          <a:bodyPr wrap="square" rtlCol="0">
            <a:spAutoFit/>
          </a:bodyPr>
          <a:lstStyle/>
          <a:p>
            <a:r>
              <a:rPr lang="en-US" altLang="ko-KR" sz="700" dirty="0" smtClean="0">
                <a:solidFill>
                  <a:prstClr val="black"/>
                </a:solidFill>
                <a:latin typeface="Arial" pitchFamily="34" charset="0"/>
                <a:cs typeface="Arial" pitchFamily="34" charset="0"/>
                <a:hlinkClick r:id="rId45" action="ppaction://hlinkfile"/>
              </a:rPr>
              <a:t>Catalog</a:t>
            </a:r>
            <a:endParaRPr lang="ko-KR" altLang="en-US" sz="700" dirty="0">
              <a:solidFill>
                <a:prstClr val="black"/>
              </a:solidFill>
              <a:latin typeface="Arial" pitchFamily="34" charset="0"/>
              <a:cs typeface="Arial" pitchFamily="34" charset="0"/>
            </a:endParaRPr>
          </a:p>
        </p:txBody>
      </p:sp>
      <p:pic>
        <p:nvPicPr>
          <p:cNvPr id="4" name="그림 3">
            <a:hlinkClick r:id="rId46" action="ppaction://hlinkfile"/>
          </p:cNvPr>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1115616" y="4889666"/>
            <a:ext cx="575078" cy="426915"/>
          </a:xfrm>
          <a:prstGeom prst="rect">
            <a:avLst/>
          </a:prstGeom>
        </p:spPr>
      </p:pic>
      <p:pic>
        <p:nvPicPr>
          <p:cNvPr id="8" name="그림 7">
            <a:hlinkClick r:id="rId48" action="ppaction://hlinkfile"/>
          </p:cNvPr>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5653816" y="5042546"/>
            <a:ext cx="446946" cy="267953"/>
          </a:xfrm>
          <a:prstGeom prst="rect">
            <a:avLst/>
          </a:prstGeom>
        </p:spPr>
      </p:pic>
      <p:pic>
        <p:nvPicPr>
          <p:cNvPr id="9" name="그림 8">
            <a:hlinkClick r:id="rId50" action="ppaction://hlinkfile"/>
          </p:cNvPr>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6135994" y="5042546"/>
            <a:ext cx="452594" cy="273442"/>
          </a:xfrm>
          <a:prstGeom prst="rect">
            <a:avLst/>
          </a:prstGeom>
        </p:spPr>
      </p:pic>
      <p:pic>
        <p:nvPicPr>
          <p:cNvPr id="10" name="그림 9">
            <a:hlinkClick r:id="rId52" action="ppaction://hlinkfile"/>
          </p:cNvPr>
          <p:cNvPicPr>
            <a:picLocks noChangeAspect="1"/>
          </p:cNvPicPr>
          <p:nvPr/>
        </p:nvPicPr>
        <p:blipFill>
          <a:blip r:embed="rId53" cstate="print">
            <a:extLst>
              <a:ext uri="{28A0092B-C50C-407E-A947-70E740481C1C}">
                <a14:useLocalDpi xmlns:a14="http://schemas.microsoft.com/office/drawing/2010/main" val="0"/>
              </a:ext>
            </a:extLst>
          </a:blip>
          <a:stretch>
            <a:fillRect/>
          </a:stretch>
        </p:blipFill>
        <p:spPr>
          <a:xfrm>
            <a:off x="6636607" y="5024882"/>
            <a:ext cx="383666" cy="290070"/>
          </a:xfrm>
          <a:prstGeom prst="rect">
            <a:avLst/>
          </a:prstGeom>
        </p:spPr>
      </p:pic>
      <p:pic>
        <p:nvPicPr>
          <p:cNvPr id="12" name="그림 11">
            <a:hlinkClick r:id="rId54" action="ppaction://hlinkfile"/>
          </p:cNvPr>
          <p:cNvPicPr>
            <a:picLocks noChangeAspect="1"/>
          </p:cNvPicPr>
          <p:nvPr/>
        </p:nvPicPr>
        <p:blipFill>
          <a:blip r:embed="rId55" cstate="print">
            <a:extLst>
              <a:ext uri="{28A0092B-C50C-407E-A947-70E740481C1C}">
                <a14:useLocalDpi xmlns:a14="http://schemas.microsoft.com/office/drawing/2010/main" val="0"/>
              </a:ext>
            </a:extLst>
          </a:blip>
          <a:stretch>
            <a:fillRect/>
          </a:stretch>
        </p:blipFill>
        <p:spPr>
          <a:xfrm>
            <a:off x="5161725" y="5042546"/>
            <a:ext cx="455736" cy="273442"/>
          </a:xfrm>
          <a:prstGeom prst="rect">
            <a:avLst/>
          </a:prstGeom>
        </p:spPr>
      </p:pic>
      <p:pic>
        <p:nvPicPr>
          <p:cNvPr id="6" name="Picture 5">
            <a:hlinkClick r:id="rId56" action="ppaction://hlinkfile"/>
          </p:cNvPr>
          <p:cNvPicPr>
            <a:picLocks noChangeAspect="1"/>
          </p:cNvPicPr>
          <p:nvPr/>
        </p:nvPicPr>
        <p:blipFill>
          <a:blip r:embed="rId57" cstate="print">
            <a:extLst>
              <a:ext uri="{28A0092B-C50C-407E-A947-70E740481C1C}">
                <a14:useLocalDpi xmlns:a14="http://schemas.microsoft.com/office/drawing/2010/main" val="0"/>
              </a:ext>
            </a:extLst>
          </a:blip>
          <a:stretch>
            <a:fillRect/>
          </a:stretch>
        </p:blipFill>
        <p:spPr>
          <a:xfrm>
            <a:off x="1363012" y="3329542"/>
            <a:ext cx="116815" cy="490453"/>
          </a:xfrm>
          <a:prstGeom prst="rect">
            <a:avLst/>
          </a:prstGeom>
        </p:spPr>
      </p:pic>
    </p:spTree>
    <p:extLst>
      <p:ext uri="{BB962C8B-B14F-4D97-AF65-F5344CB8AC3E}">
        <p14:creationId xmlns:p14="http://schemas.microsoft.com/office/powerpoint/2010/main" val="1169738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그림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6497" y="897164"/>
            <a:ext cx="1080121" cy="857780"/>
          </a:xfrm>
          <a:prstGeom prst="rect">
            <a:avLst/>
          </a:prstGeom>
        </p:spPr>
      </p:pic>
      <p:pic>
        <p:nvPicPr>
          <p:cNvPr id="16" name="그림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9119" y="900316"/>
            <a:ext cx="1029315" cy="854627"/>
          </a:xfrm>
          <a:prstGeom prst="rect">
            <a:avLst/>
          </a:prstGeom>
        </p:spPr>
      </p:pic>
      <p:pic>
        <p:nvPicPr>
          <p:cNvPr id="20" name="그림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735" y="901187"/>
            <a:ext cx="987961" cy="858462"/>
          </a:xfrm>
          <a:prstGeom prst="rect">
            <a:avLst/>
          </a:prstGeom>
        </p:spPr>
      </p:pic>
      <p:pic>
        <p:nvPicPr>
          <p:cNvPr id="23" name="그림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7592" y="909223"/>
            <a:ext cx="908902" cy="840109"/>
          </a:xfrm>
          <a:prstGeom prst="rect">
            <a:avLst/>
          </a:prstGeom>
        </p:spPr>
      </p:pic>
      <p:pic>
        <p:nvPicPr>
          <p:cNvPr id="26" name="그림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94281" y="897164"/>
            <a:ext cx="1174729" cy="852167"/>
          </a:xfrm>
          <a:prstGeom prst="rect">
            <a:avLst/>
          </a:prstGeom>
        </p:spPr>
      </p:pic>
      <p:pic>
        <p:nvPicPr>
          <p:cNvPr id="30" name="그림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53299" y="895120"/>
            <a:ext cx="778569" cy="854212"/>
          </a:xfrm>
          <a:prstGeom prst="rect">
            <a:avLst/>
          </a:prstGeom>
        </p:spPr>
      </p:pic>
      <p:sp>
        <p:nvSpPr>
          <p:cNvPr id="32" name="TextBox 31"/>
          <p:cNvSpPr txBox="1"/>
          <p:nvPr/>
        </p:nvSpPr>
        <p:spPr>
          <a:xfrm>
            <a:off x="1064961" y="2132856"/>
            <a:ext cx="1490815" cy="276999"/>
          </a:xfrm>
          <a:prstGeom prst="rect">
            <a:avLst/>
          </a:prstGeom>
          <a:noFill/>
        </p:spPr>
        <p:txBody>
          <a:bodyPr wrap="square" rtlCol="0">
            <a:spAutoFit/>
          </a:bodyPr>
          <a:lstStyle/>
          <a:p>
            <a:pPr algn="ctr"/>
            <a:r>
              <a:rPr lang="en-US" altLang="ko-KR" sz="1200" dirty="0" smtClean="0">
                <a:solidFill>
                  <a:prstClr val="black"/>
                </a:solidFill>
                <a:latin typeface="Arial" pitchFamily="34" charset="0"/>
                <a:cs typeface="Arial" pitchFamily="34" charset="0"/>
              </a:rPr>
              <a:t>Bus Duct System</a:t>
            </a:r>
            <a:endParaRPr lang="ko-KR" altLang="en-US" sz="1200" dirty="0">
              <a:solidFill>
                <a:prstClr val="black"/>
              </a:solidFill>
              <a:latin typeface="Arial" pitchFamily="34" charset="0"/>
              <a:cs typeface="Arial" pitchFamily="34" charset="0"/>
            </a:endParaRPr>
          </a:p>
        </p:txBody>
      </p:sp>
      <p:pic>
        <p:nvPicPr>
          <p:cNvPr id="3" name="그림 2">
            <a:hlinkClick r:id="rId8" action="ppaction://hlinkfile"/>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55375" y="2566754"/>
            <a:ext cx="374416" cy="417852"/>
          </a:xfrm>
          <a:prstGeom prst="rect">
            <a:avLst/>
          </a:prstGeom>
        </p:spPr>
      </p:pic>
      <p:pic>
        <p:nvPicPr>
          <p:cNvPr id="5" name="그림 4">
            <a:hlinkClick r:id="rId10" action="ppaction://hlinkfile"/>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53801" y="2566753"/>
            <a:ext cx="581895" cy="391023"/>
          </a:xfrm>
          <a:prstGeom prst="rect">
            <a:avLst/>
          </a:prstGeom>
        </p:spPr>
      </p:pic>
      <p:sp>
        <p:nvSpPr>
          <p:cNvPr id="36" name="직사각형 35"/>
          <p:cNvSpPr/>
          <p:nvPr/>
        </p:nvSpPr>
        <p:spPr>
          <a:xfrm>
            <a:off x="7033804" y="2553871"/>
            <a:ext cx="576064" cy="216024"/>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TextBox 36"/>
          <p:cNvSpPr txBox="1"/>
          <p:nvPr/>
        </p:nvSpPr>
        <p:spPr>
          <a:xfrm>
            <a:off x="7071308" y="2559204"/>
            <a:ext cx="547909" cy="200055"/>
          </a:xfrm>
          <a:prstGeom prst="rect">
            <a:avLst/>
          </a:prstGeom>
          <a:noFill/>
        </p:spPr>
        <p:txBody>
          <a:bodyPr wrap="square" rtlCol="0">
            <a:spAutoFit/>
          </a:bodyPr>
          <a:lstStyle/>
          <a:p>
            <a:r>
              <a:rPr lang="en-US" altLang="ko-KR" sz="700" dirty="0" smtClean="0">
                <a:latin typeface="Arial" pitchFamily="34" charset="0"/>
                <a:cs typeface="Arial" pitchFamily="34" charset="0"/>
                <a:hlinkClick r:id="rId12" action="ppaction://hlinkfile"/>
              </a:rPr>
              <a:t>Catalog</a:t>
            </a:r>
            <a:endParaRPr lang="ko-KR" altLang="en-US" sz="700" dirty="0">
              <a:latin typeface="Arial" pitchFamily="34" charset="0"/>
              <a:cs typeface="Arial" pitchFamily="34" charset="0"/>
            </a:endParaRPr>
          </a:p>
        </p:txBody>
      </p:sp>
      <p:sp>
        <p:nvSpPr>
          <p:cNvPr id="38" name="직사각형 37"/>
          <p:cNvSpPr/>
          <p:nvPr/>
        </p:nvSpPr>
        <p:spPr>
          <a:xfrm>
            <a:off x="7029612" y="2821709"/>
            <a:ext cx="576064" cy="216024"/>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TextBox 38"/>
          <p:cNvSpPr txBox="1"/>
          <p:nvPr/>
        </p:nvSpPr>
        <p:spPr>
          <a:xfrm>
            <a:off x="7067116" y="2821709"/>
            <a:ext cx="547909" cy="200055"/>
          </a:xfrm>
          <a:prstGeom prst="rect">
            <a:avLst/>
          </a:prstGeom>
          <a:noFill/>
        </p:spPr>
        <p:txBody>
          <a:bodyPr wrap="square" rtlCol="0">
            <a:spAutoFit/>
          </a:bodyPr>
          <a:lstStyle/>
          <a:p>
            <a:r>
              <a:rPr lang="en-US" altLang="ko-KR" sz="700" dirty="0" smtClean="0">
                <a:latin typeface="Arial" pitchFamily="34" charset="0"/>
                <a:cs typeface="Arial" pitchFamily="34" charset="0"/>
                <a:hlinkClick r:id="rId13" action="ppaction://hlinkfile"/>
              </a:rPr>
              <a:t>Catalog</a:t>
            </a:r>
            <a:endParaRPr lang="ko-KR" altLang="en-US" sz="700" dirty="0">
              <a:latin typeface="Arial" pitchFamily="34" charset="0"/>
              <a:cs typeface="Arial" pitchFamily="34" charset="0"/>
            </a:endParaRPr>
          </a:p>
        </p:txBody>
      </p:sp>
      <p:pic>
        <p:nvPicPr>
          <p:cNvPr id="40" name="그림 3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455184" y="2587781"/>
            <a:ext cx="574015" cy="186303"/>
          </a:xfrm>
          <a:prstGeom prst="rect">
            <a:avLst/>
          </a:prstGeom>
        </p:spPr>
      </p:pic>
      <p:sp>
        <p:nvSpPr>
          <p:cNvPr id="42" name="TextBox 41"/>
          <p:cNvSpPr txBox="1"/>
          <p:nvPr/>
        </p:nvSpPr>
        <p:spPr>
          <a:xfrm>
            <a:off x="2779350" y="2594813"/>
            <a:ext cx="2355393" cy="369332"/>
          </a:xfrm>
          <a:prstGeom prst="rect">
            <a:avLst/>
          </a:prstGeom>
          <a:noFill/>
        </p:spPr>
        <p:txBody>
          <a:bodyPr wrap="square" rtlCol="0">
            <a:spAutoFit/>
          </a:bodyPr>
          <a:lstStyle/>
          <a:p>
            <a:r>
              <a:rPr lang="ko-KR" altLang="en-US" sz="600" dirty="0" smtClean="0">
                <a:latin typeface="Arial" pitchFamily="34" charset="0"/>
                <a:cs typeface="Arial" pitchFamily="34" charset="0"/>
              </a:rPr>
              <a:t>호</a:t>
            </a:r>
            <a:r>
              <a:rPr lang="en-US" altLang="ko-KR" sz="600" dirty="0" smtClean="0">
                <a:latin typeface="Arial" pitchFamily="34" charset="0"/>
                <a:cs typeface="Arial" pitchFamily="34" charset="0"/>
              </a:rPr>
              <a:t>-</a:t>
            </a:r>
            <a:r>
              <a:rPr lang="ko-KR" altLang="en-US" sz="600" dirty="0" err="1" smtClean="0">
                <a:latin typeface="Arial" pitchFamily="34" charset="0"/>
                <a:cs typeface="Arial" pitchFamily="34" charset="0"/>
              </a:rPr>
              <a:t>ㅖ</a:t>
            </a:r>
            <a:r>
              <a:rPr lang="en-US" altLang="ko-KR" sz="600" dirty="0" smtClean="0">
                <a:latin typeface="Arial" pitchFamily="34" charset="0"/>
                <a:cs typeface="Arial" pitchFamily="34" charset="0"/>
              </a:rPr>
              <a:t>: galvanized</a:t>
            </a:r>
            <a:r>
              <a:rPr lang="ko-KR" altLang="en-US" sz="600" dirty="0" smtClean="0">
                <a:latin typeface="Arial" pitchFamily="34" charset="0"/>
                <a:cs typeface="Arial" pitchFamily="34" charset="0"/>
              </a:rPr>
              <a:t> </a:t>
            </a:r>
            <a:r>
              <a:rPr lang="en-US" altLang="ko-KR" sz="600" dirty="0" smtClean="0">
                <a:latin typeface="Arial" pitchFamily="34" charset="0"/>
                <a:cs typeface="Arial" pitchFamily="34" charset="0"/>
              </a:rPr>
              <a:t>Steel Sheet Case Up to 750KV</a:t>
            </a:r>
          </a:p>
          <a:p>
            <a:r>
              <a:rPr lang="en-US" altLang="ko-KR" sz="600" dirty="0" smtClean="0">
                <a:latin typeface="Arial" pitchFamily="34" charset="0"/>
                <a:cs typeface="Arial" pitchFamily="34" charset="0"/>
              </a:rPr>
              <a:t>Metal Enclosed, Non-Segregated  Up to 35KV</a:t>
            </a:r>
          </a:p>
          <a:p>
            <a:r>
              <a:rPr lang="en-US" altLang="ko-KR" sz="600" dirty="0" smtClean="0">
                <a:latin typeface="Arial" pitchFamily="34" charset="0"/>
                <a:cs typeface="Arial" pitchFamily="34" charset="0"/>
              </a:rPr>
              <a:t>Plug-in </a:t>
            </a:r>
            <a:r>
              <a:rPr lang="en-US" altLang="ko-KR" sz="600" dirty="0" err="1" smtClean="0">
                <a:latin typeface="Arial" pitchFamily="34" charset="0"/>
                <a:cs typeface="Arial" pitchFamily="34" charset="0"/>
              </a:rPr>
              <a:t>Busway</a:t>
            </a:r>
            <a:r>
              <a:rPr lang="en-US" altLang="ko-KR" sz="600" dirty="0" smtClean="0">
                <a:latin typeface="Arial" pitchFamily="34" charset="0"/>
                <a:cs typeface="Arial" pitchFamily="34" charset="0"/>
              </a:rPr>
              <a:t>  Up to 1500KV  </a:t>
            </a:r>
            <a:endParaRPr lang="ko-KR" altLang="en-US" sz="600" dirty="0">
              <a:latin typeface="Arial" pitchFamily="34" charset="0"/>
              <a:cs typeface="Arial" pitchFamily="34" charset="0"/>
            </a:endParaRPr>
          </a:p>
        </p:txBody>
      </p:sp>
      <p:pic>
        <p:nvPicPr>
          <p:cNvPr id="43" name="그림 4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995303" y="909223"/>
            <a:ext cx="1068099" cy="840109"/>
          </a:xfrm>
          <a:prstGeom prst="rect">
            <a:avLst/>
          </a:prstGeom>
        </p:spPr>
      </p:pic>
      <p:sp>
        <p:nvSpPr>
          <p:cNvPr id="44" name="직사각형 43"/>
          <p:cNvSpPr/>
          <p:nvPr/>
        </p:nvSpPr>
        <p:spPr>
          <a:xfrm>
            <a:off x="5868144" y="861046"/>
            <a:ext cx="1195258" cy="108012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5" name="직사각형 44"/>
          <p:cNvSpPr/>
          <p:nvPr/>
        </p:nvSpPr>
        <p:spPr>
          <a:xfrm>
            <a:off x="5901753" y="1345762"/>
            <a:ext cx="1131640" cy="2353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6" name="TextBox 45"/>
          <p:cNvSpPr txBox="1"/>
          <p:nvPr/>
        </p:nvSpPr>
        <p:spPr>
          <a:xfrm>
            <a:off x="5868144" y="875150"/>
            <a:ext cx="1219448" cy="954107"/>
          </a:xfrm>
          <a:prstGeom prst="rect">
            <a:avLst/>
          </a:prstGeom>
          <a:noFill/>
        </p:spPr>
        <p:txBody>
          <a:bodyPr wrap="square" rtlCol="0">
            <a:spAutoFit/>
          </a:bodyPr>
          <a:lstStyle/>
          <a:p>
            <a:r>
              <a:rPr lang="en-US" altLang="ko-KR" sz="800" dirty="0" smtClean="0">
                <a:solidFill>
                  <a:prstClr val="black"/>
                </a:solidFill>
              </a:rPr>
              <a:t>TR &amp; Switchgear</a:t>
            </a:r>
          </a:p>
          <a:p>
            <a:endParaRPr lang="en-US" altLang="ko-KR" sz="800" dirty="0">
              <a:solidFill>
                <a:prstClr val="black"/>
              </a:solidFill>
            </a:endParaRPr>
          </a:p>
          <a:p>
            <a:r>
              <a:rPr lang="en-US" altLang="ko-KR" sz="800" dirty="0" smtClean="0">
                <a:solidFill>
                  <a:prstClr val="black"/>
                </a:solidFill>
              </a:rPr>
              <a:t>Cable</a:t>
            </a:r>
          </a:p>
          <a:p>
            <a:endParaRPr lang="en-US" altLang="ko-KR" sz="800" dirty="0">
              <a:solidFill>
                <a:prstClr val="black"/>
              </a:solidFill>
            </a:endParaRPr>
          </a:p>
          <a:p>
            <a:r>
              <a:rPr lang="en-US" altLang="ko-KR" sz="800" dirty="0" smtClean="0">
                <a:solidFill>
                  <a:prstClr val="black"/>
                </a:solidFill>
              </a:rPr>
              <a:t>Bus Duct, LED &amp; UPS</a:t>
            </a:r>
          </a:p>
          <a:p>
            <a:endParaRPr lang="en-US" altLang="ko-KR" sz="800" dirty="0">
              <a:solidFill>
                <a:prstClr val="black"/>
              </a:solidFill>
            </a:endParaRPr>
          </a:p>
          <a:p>
            <a:r>
              <a:rPr lang="en-US" altLang="ko-KR" sz="800" dirty="0" smtClean="0">
                <a:solidFill>
                  <a:prstClr val="black"/>
                </a:solidFill>
              </a:rPr>
              <a:t>Anti-loose Lock Nut</a:t>
            </a:r>
            <a:endParaRPr lang="en-US" altLang="ko-KR" sz="800" dirty="0">
              <a:solidFill>
                <a:prstClr val="black"/>
              </a:solidFill>
            </a:endParaRPr>
          </a:p>
        </p:txBody>
      </p:sp>
      <p:sp>
        <p:nvSpPr>
          <p:cNvPr id="53" name="TextBox 52"/>
          <p:cNvSpPr txBox="1"/>
          <p:nvPr/>
        </p:nvSpPr>
        <p:spPr>
          <a:xfrm>
            <a:off x="1336066" y="4064685"/>
            <a:ext cx="859670" cy="200055"/>
          </a:xfrm>
          <a:prstGeom prst="rect">
            <a:avLst/>
          </a:prstGeom>
          <a:noFill/>
        </p:spPr>
        <p:txBody>
          <a:bodyPr wrap="square" rtlCol="0">
            <a:spAutoFit/>
          </a:bodyPr>
          <a:lstStyle/>
          <a:p>
            <a:pPr algn="ctr"/>
            <a:r>
              <a:rPr lang="en-US" altLang="ko-KR" sz="700" b="1" dirty="0" smtClean="0">
                <a:solidFill>
                  <a:prstClr val="black"/>
                </a:solidFill>
                <a:latin typeface="Arial" pitchFamily="34" charset="0"/>
                <a:cs typeface="Arial" pitchFamily="34" charset="0"/>
              </a:rPr>
              <a:t>LED</a:t>
            </a:r>
            <a:endParaRPr lang="ko-KR" altLang="en-US" sz="700" b="1" dirty="0">
              <a:solidFill>
                <a:prstClr val="black"/>
              </a:solidFill>
              <a:latin typeface="Arial" pitchFamily="34" charset="0"/>
              <a:cs typeface="Arial" pitchFamily="34" charset="0"/>
            </a:endParaRPr>
          </a:p>
        </p:txBody>
      </p:sp>
      <p:sp>
        <p:nvSpPr>
          <p:cNvPr id="54" name="TextBox 53"/>
          <p:cNvSpPr txBox="1"/>
          <p:nvPr/>
        </p:nvSpPr>
        <p:spPr>
          <a:xfrm>
            <a:off x="2666135" y="3707768"/>
            <a:ext cx="2232248" cy="338554"/>
          </a:xfrm>
          <a:prstGeom prst="rect">
            <a:avLst/>
          </a:prstGeom>
          <a:noFill/>
        </p:spPr>
        <p:txBody>
          <a:bodyPr wrap="square" rtlCol="0">
            <a:spAutoFit/>
          </a:bodyPr>
          <a:lstStyle/>
          <a:p>
            <a:r>
              <a:rPr lang="en-US" altLang="ko-KR" sz="800" b="1" dirty="0" smtClean="0"/>
              <a:t>LED </a:t>
            </a:r>
            <a:r>
              <a:rPr lang="en-US" altLang="ko-KR" sz="800" b="1" dirty="0"/>
              <a:t>Light for Railway Vehicle </a:t>
            </a:r>
            <a:endParaRPr lang="en-US" altLang="ko-KR" sz="800" dirty="0"/>
          </a:p>
          <a:p>
            <a:r>
              <a:rPr lang="en-US" altLang="ko-KR" sz="800" b="1" dirty="0"/>
              <a:t>LED Light in General </a:t>
            </a:r>
            <a:endParaRPr lang="en-US" altLang="ko-KR" sz="800" dirty="0"/>
          </a:p>
        </p:txBody>
      </p:sp>
      <p:cxnSp>
        <p:nvCxnSpPr>
          <p:cNvPr id="55" name="직선 연결선 54"/>
          <p:cNvCxnSpPr/>
          <p:nvPr/>
        </p:nvCxnSpPr>
        <p:spPr>
          <a:xfrm>
            <a:off x="2555875" y="4146218"/>
            <a:ext cx="518386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직사각형 32"/>
          <p:cNvSpPr/>
          <p:nvPr/>
        </p:nvSpPr>
        <p:spPr>
          <a:xfrm>
            <a:off x="7166809" y="3888134"/>
            <a:ext cx="576064" cy="216024"/>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7" name="TextBox 56"/>
          <p:cNvSpPr txBox="1"/>
          <p:nvPr/>
        </p:nvSpPr>
        <p:spPr>
          <a:xfrm>
            <a:off x="7201313" y="3886761"/>
            <a:ext cx="630097" cy="200055"/>
          </a:xfrm>
          <a:prstGeom prst="rect">
            <a:avLst/>
          </a:prstGeom>
          <a:noFill/>
        </p:spPr>
        <p:txBody>
          <a:bodyPr wrap="square" rtlCol="0">
            <a:spAutoFit/>
          </a:bodyPr>
          <a:lstStyle/>
          <a:p>
            <a:r>
              <a:rPr lang="en-US" altLang="ko-KR" sz="700" dirty="0" smtClean="0">
                <a:solidFill>
                  <a:prstClr val="black"/>
                </a:solidFill>
                <a:latin typeface="Arial" pitchFamily="34" charset="0"/>
                <a:cs typeface="Arial" pitchFamily="34" charset="0"/>
                <a:hlinkClick r:id="rId16" action="ppaction://hlinkfile"/>
              </a:rPr>
              <a:t>Catalog</a:t>
            </a:r>
            <a:endParaRPr lang="ko-KR" altLang="en-US" sz="700" dirty="0">
              <a:solidFill>
                <a:prstClr val="black"/>
              </a:solidFill>
              <a:latin typeface="Arial" pitchFamily="34" charset="0"/>
              <a:cs typeface="Arial" pitchFamily="34" charset="0"/>
            </a:endParaRPr>
          </a:p>
        </p:txBody>
      </p:sp>
      <p:sp>
        <p:nvSpPr>
          <p:cNvPr id="58" name="TextBox 57"/>
          <p:cNvSpPr txBox="1"/>
          <p:nvPr/>
        </p:nvSpPr>
        <p:spPr>
          <a:xfrm>
            <a:off x="1336066" y="5162128"/>
            <a:ext cx="859670" cy="200055"/>
          </a:xfrm>
          <a:prstGeom prst="rect">
            <a:avLst/>
          </a:prstGeom>
          <a:noFill/>
        </p:spPr>
        <p:txBody>
          <a:bodyPr wrap="square" rtlCol="0">
            <a:spAutoFit/>
          </a:bodyPr>
          <a:lstStyle/>
          <a:p>
            <a:pPr algn="ctr"/>
            <a:r>
              <a:rPr lang="en-US" altLang="ko-KR" sz="700" b="1" dirty="0" smtClean="0">
                <a:solidFill>
                  <a:prstClr val="black"/>
                </a:solidFill>
                <a:latin typeface="Arial" pitchFamily="34" charset="0"/>
                <a:cs typeface="Arial" pitchFamily="34" charset="0"/>
              </a:rPr>
              <a:t>UPS</a:t>
            </a:r>
          </a:p>
        </p:txBody>
      </p:sp>
      <p:sp>
        <p:nvSpPr>
          <p:cNvPr id="59" name="TextBox 58"/>
          <p:cNvSpPr txBox="1"/>
          <p:nvPr/>
        </p:nvSpPr>
        <p:spPr>
          <a:xfrm>
            <a:off x="2595303" y="4772927"/>
            <a:ext cx="2232248" cy="338554"/>
          </a:xfrm>
          <a:prstGeom prst="rect">
            <a:avLst/>
          </a:prstGeom>
          <a:noFill/>
        </p:spPr>
        <p:txBody>
          <a:bodyPr wrap="square" rtlCol="0">
            <a:spAutoFit/>
          </a:bodyPr>
          <a:lstStyle/>
          <a:p>
            <a:r>
              <a:rPr lang="en-US" altLang="ko-KR" sz="800" b="1" dirty="0" smtClean="0"/>
              <a:t>Secondary </a:t>
            </a:r>
            <a:r>
              <a:rPr lang="en-US" altLang="ko-KR" sz="800" b="1" dirty="0"/>
              <a:t>Battery for Railway Vehicle </a:t>
            </a:r>
            <a:endParaRPr lang="en-US" altLang="ko-KR" sz="800" dirty="0"/>
          </a:p>
          <a:p>
            <a:r>
              <a:rPr lang="en-US" altLang="ko-KR" sz="800" b="1" dirty="0"/>
              <a:t>UPS Storage Battery </a:t>
            </a:r>
            <a:endParaRPr lang="en-US" altLang="ko-KR" sz="800" dirty="0"/>
          </a:p>
        </p:txBody>
      </p:sp>
      <p:cxnSp>
        <p:nvCxnSpPr>
          <p:cNvPr id="60" name="직선 연결선 59"/>
          <p:cNvCxnSpPr/>
          <p:nvPr/>
        </p:nvCxnSpPr>
        <p:spPr>
          <a:xfrm flipV="1">
            <a:off x="2562310" y="5218165"/>
            <a:ext cx="5177430" cy="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직사각형 32"/>
          <p:cNvSpPr/>
          <p:nvPr/>
        </p:nvSpPr>
        <p:spPr>
          <a:xfrm>
            <a:off x="7166809" y="4960081"/>
            <a:ext cx="576064" cy="216024"/>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2" name="TextBox 61"/>
          <p:cNvSpPr txBox="1"/>
          <p:nvPr/>
        </p:nvSpPr>
        <p:spPr>
          <a:xfrm>
            <a:off x="7201313" y="4958708"/>
            <a:ext cx="630097" cy="200055"/>
          </a:xfrm>
          <a:prstGeom prst="rect">
            <a:avLst/>
          </a:prstGeom>
          <a:noFill/>
        </p:spPr>
        <p:txBody>
          <a:bodyPr wrap="square" rtlCol="0">
            <a:spAutoFit/>
          </a:bodyPr>
          <a:lstStyle/>
          <a:p>
            <a:r>
              <a:rPr lang="en-US" altLang="ko-KR" sz="700" dirty="0" smtClean="0">
                <a:solidFill>
                  <a:prstClr val="black"/>
                </a:solidFill>
                <a:latin typeface="Arial" pitchFamily="34" charset="0"/>
                <a:cs typeface="Arial" pitchFamily="34" charset="0"/>
                <a:hlinkClick r:id="rId16" action="ppaction://hlinkfile"/>
              </a:rPr>
              <a:t>Catalog</a:t>
            </a:r>
            <a:endParaRPr lang="ko-KR" altLang="en-US" sz="700" dirty="0">
              <a:solidFill>
                <a:prstClr val="black"/>
              </a:solidFill>
              <a:latin typeface="Arial" pitchFamily="34" charset="0"/>
              <a:cs typeface="Arial" pitchFamily="34" charset="0"/>
            </a:endParaRPr>
          </a:p>
        </p:txBody>
      </p:sp>
      <p:pic>
        <p:nvPicPr>
          <p:cNvPr id="63" name="그림 62">
            <a:hlinkClick r:id="rId17" action="ppaction://hlinkfile"/>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516091" y="3671434"/>
            <a:ext cx="563351" cy="421812"/>
          </a:xfrm>
          <a:prstGeom prst="rect">
            <a:avLst/>
          </a:prstGeom>
        </p:spPr>
      </p:pic>
      <p:pic>
        <p:nvPicPr>
          <p:cNvPr id="64" name="그림 63">
            <a:hlinkClick r:id="rId19" action="ppaction://hlinkfile"/>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516092" y="4723020"/>
            <a:ext cx="563350" cy="454551"/>
          </a:xfrm>
          <a:prstGeom prst="rect">
            <a:avLst/>
          </a:prstGeom>
        </p:spPr>
      </p:pic>
      <p:cxnSp>
        <p:nvCxnSpPr>
          <p:cNvPr id="65" name="직선 연결선 64"/>
          <p:cNvCxnSpPr/>
          <p:nvPr/>
        </p:nvCxnSpPr>
        <p:spPr>
          <a:xfrm flipV="1">
            <a:off x="2536453" y="3121773"/>
            <a:ext cx="5157089" cy="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1043608" y="3212976"/>
            <a:ext cx="1035834" cy="276999"/>
          </a:xfrm>
          <a:prstGeom prst="rect">
            <a:avLst/>
          </a:prstGeom>
          <a:noFill/>
        </p:spPr>
        <p:txBody>
          <a:bodyPr wrap="square" rtlCol="0">
            <a:spAutoFit/>
          </a:bodyPr>
          <a:lstStyle/>
          <a:p>
            <a:pPr algn="ctr"/>
            <a:r>
              <a:rPr lang="en-US" altLang="ko-KR" sz="1200" dirty="0" smtClean="0">
                <a:solidFill>
                  <a:prstClr val="black"/>
                </a:solidFill>
                <a:latin typeface="Arial" pitchFamily="34" charset="0"/>
                <a:cs typeface="Arial" pitchFamily="34" charset="0"/>
              </a:rPr>
              <a:t>LED Light  </a:t>
            </a:r>
            <a:endParaRPr lang="ko-KR" altLang="en-US" sz="1200" dirty="0">
              <a:solidFill>
                <a:prstClr val="black"/>
              </a:solidFill>
              <a:latin typeface="Arial" pitchFamily="34" charset="0"/>
              <a:cs typeface="Arial" pitchFamily="34" charset="0"/>
            </a:endParaRPr>
          </a:p>
        </p:txBody>
      </p:sp>
      <p:sp>
        <p:nvSpPr>
          <p:cNvPr id="69" name="TextBox 68"/>
          <p:cNvSpPr txBox="1"/>
          <p:nvPr/>
        </p:nvSpPr>
        <p:spPr>
          <a:xfrm>
            <a:off x="1123767" y="4293096"/>
            <a:ext cx="931608" cy="276999"/>
          </a:xfrm>
          <a:prstGeom prst="rect">
            <a:avLst/>
          </a:prstGeom>
          <a:noFill/>
        </p:spPr>
        <p:txBody>
          <a:bodyPr wrap="square" rtlCol="0">
            <a:spAutoFit/>
          </a:bodyPr>
          <a:lstStyle/>
          <a:p>
            <a:r>
              <a:rPr lang="en-US" altLang="ko-KR" sz="1200" dirty="0" smtClean="0">
                <a:solidFill>
                  <a:prstClr val="black"/>
                </a:solidFill>
                <a:latin typeface="Arial" pitchFamily="34" charset="0"/>
                <a:cs typeface="Arial" pitchFamily="34" charset="0"/>
              </a:rPr>
              <a:t>UPS </a:t>
            </a:r>
            <a:endParaRPr lang="ko-KR" altLang="en-US" sz="1200" dirty="0">
              <a:solidFill>
                <a:prstClr val="black"/>
              </a:solidFill>
              <a:latin typeface="Arial" pitchFamily="34" charset="0"/>
              <a:cs typeface="Arial" pitchFamily="34" charset="0"/>
            </a:endParaRPr>
          </a:p>
        </p:txBody>
      </p:sp>
      <p:sp>
        <p:nvSpPr>
          <p:cNvPr id="73" name="직사각형 72"/>
          <p:cNvSpPr/>
          <p:nvPr/>
        </p:nvSpPr>
        <p:spPr>
          <a:xfrm>
            <a:off x="869436" y="5908630"/>
            <a:ext cx="7148759" cy="10772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4" name="TextBox 73"/>
          <p:cNvSpPr txBox="1"/>
          <p:nvPr/>
        </p:nvSpPr>
        <p:spPr>
          <a:xfrm>
            <a:off x="827584" y="5980638"/>
            <a:ext cx="7148759" cy="184666"/>
          </a:xfrm>
          <a:prstGeom prst="rect">
            <a:avLst/>
          </a:prstGeom>
          <a:noFill/>
        </p:spPr>
        <p:txBody>
          <a:bodyPr wrap="square" rtlCol="0">
            <a:spAutoFit/>
          </a:bodyPr>
          <a:lstStyle/>
          <a:p>
            <a:pPr algn="ctr"/>
            <a:r>
              <a:rPr lang="en-US" altLang="ko-KR" sz="600" dirty="0"/>
              <a:t>Copyright © 2012 by </a:t>
            </a:r>
            <a:r>
              <a:rPr lang="en-US" altLang="ko-KR" sz="600" dirty="0" err="1" smtClean="0"/>
              <a:t>PanAmerica</a:t>
            </a:r>
            <a:r>
              <a:rPr lang="en-US" altLang="ko-KR" sz="600" dirty="0" smtClean="0"/>
              <a:t> Supply, Inc.</a:t>
            </a:r>
            <a:endParaRPr lang="ko-KR" altLang="en-US" sz="600" dirty="0"/>
          </a:p>
        </p:txBody>
      </p:sp>
      <p:sp>
        <p:nvSpPr>
          <p:cNvPr id="76" name="직사각형 75"/>
          <p:cNvSpPr/>
          <p:nvPr/>
        </p:nvSpPr>
        <p:spPr>
          <a:xfrm>
            <a:off x="836217" y="630213"/>
            <a:ext cx="7148760" cy="27901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7" name="TextBox 76"/>
          <p:cNvSpPr txBox="1"/>
          <p:nvPr/>
        </p:nvSpPr>
        <p:spPr>
          <a:xfrm>
            <a:off x="3523770" y="668313"/>
            <a:ext cx="4504614" cy="215444"/>
          </a:xfrm>
          <a:prstGeom prst="rect">
            <a:avLst/>
          </a:prstGeom>
          <a:noFill/>
        </p:spPr>
        <p:txBody>
          <a:bodyPr wrap="square" rtlCol="0">
            <a:spAutoFit/>
          </a:bodyPr>
          <a:lstStyle/>
          <a:p>
            <a:r>
              <a:rPr lang="en-US" altLang="ko-KR" sz="800" b="1" dirty="0" smtClean="0">
                <a:solidFill>
                  <a:schemeClr val="bg2">
                    <a:lumMod val="25000"/>
                  </a:schemeClr>
                </a:solidFill>
                <a:latin typeface="Arial" pitchFamily="34" charset="0"/>
                <a:cs typeface="Arial" pitchFamily="34" charset="0"/>
              </a:rPr>
              <a:t>  </a:t>
            </a:r>
            <a:r>
              <a:rPr lang="en-US" altLang="ko-KR" sz="700" b="1" dirty="0" smtClean="0">
                <a:solidFill>
                  <a:schemeClr val="bg2">
                    <a:lumMod val="25000"/>
                  </a:schemeClr>
                </a:solidFill>
                <a:latin typeface="Arial" pitchFamily="34" charset="0"/>
                <a:cs typeface="Arial" pitchFamily="34" charset="0"/>
              </a:rPr>
              <a:t>Home</a:t>
            </a:r>
            <a:r>
              <a:rPr lang="ko-KR" altLang="en-US" sz="700" b="1" dirty="0" smtClean="0">
                <a:solidFill>
                  <a:schemeClr val="bg2">
                    <a:lumMod val="50000"/>
                  </a:schemeClr>
                </a:solidFill>
                <a:latin typeface="Arial" pitchFamily="34" charset="0"/>
                <a:cs typeface="Arial" pitchFamily="34" charset="0"/>
              </a:rPr>
              <a:t>    </a:t>
            </a:r>
            <a:r>
              <a:rPr lang="en-US" altLang="ko-KR" sz="700" dirty="0" smtClean="0">
                <a:solidFill>
                  <a:schemeClr val="bg2">
                    <a:lumMod val="25000"/>
                  </a:schemeClr>
                </a:solidFill>
                <a:latin typeface="Arial" pitchFamily="34" charset="0"/>
                <a:cs typeface="Arial" pitchFamily="34" charset="0"/>
              </a:rPr>
              <a:t>|  </a:t>
            </a:r>
            <a:r>
              <a:rPr lang="en-US" altLang="ko-KR" sz="700" b="1" dirty="0" smtClean="0">
                <a:solidFill>
                  <a:schemeClr val="bg2">
                    <a:lumMod val="25000"/>
                  </a:schemeClr>
                </a:solidFill>
                <a:latin typeface="Arial" pitchFamily="34" charset="0"/>
                <a:cs typeface="Arial" pitchFamily="34" charset="0"/>
              </a:rPr>
              <a:t>  About Us   </a:t>
            </a:r>
            <a:r>
              <a:rPr lang="en-US" altLang="ko-KR" sz="700" dirty="0" smtClean="0">
                <a:solidFill>
                  <a:schemeClr val="bg2">
                    <a:lumMod val="25000"/>
                  </a:schemeClr>
                </a:solidFill>
                <a:latin typeface="Arial" pitchFamily="34" charset="0"/>
                <a:cs typeface="Arial" pitchFamily="34" charset="0"/>
              </a:rPr>
              <a:t> |    </a:t>
            </a:r>
            <a:r>
              <a:rPr lang="en-US" altLang="ko-KR" sz="700" b="1" dirty="0" smtClean="0">
                <a:solidFill>
                  <a:schemeClr val="bg2">
                    <a:lumMod val="25000"/>
                  </a:schemeClr>
                </a:solidFill>
                <a:latin typeface="Arial" pitchFamily="34" charset="0"/>
                <a:cs typeface="Arial" pitchFamily="34" charset="0"/>
              </a:rPr>
              <a:t>Customer   </a:t>
            </a:r>
            <a:r>
              <a:rPr lang="en-US" altLang="ko-KR" sz="700" dirty="0" smtClean="0">
                <a:solidFill>
                  <a:schemeClr val="bg2">
                    <a:lumMod val="25000"/>
                  </a:schemeClr>
                </a:solidFill>
                <a:latin typeface="Arial" pitchFamily="34" charset="0"/>
                <a:cs typeface="Arial" pitchFamily="34" charset="0"/>
              </a:rPr>
              <a:t> |    </a:t>
            </a:r>
            <a:r>
              <a:rPr lang="en-US" altLang="ko-KR" sz="700" b="1" dirty="0" err="1" smtClean="0">
                <a:solidFill>
                  <a:schemeClr val="bg2">
                    <a:lumMod val="25000"/>
                  </a:schemeClr>
                </a:solidFill>
                <a:latin typeface="Arial" pitchFamily="34" charset="0"/>
                <a:cs typeface="Arial" pitchFamily="34" charset="0"/>
              </a:rPr>
              <a:t>Linecard</a:t>
            </a:r>
            <a:r>
              <a:rPr lang="en-US" altLang="ko-KR" sz="700" b="1" dirty="0" smtClean="0">
                <a:solidFill>
                  <a:schemeClr val="bg2">
                    <a:lumMod val="25000"/>
                  </a:schemeClr>
                </a:solidFill>
                <a:latin typeface="Arial" pitchFamily="34" charset="0"/>
                <a:cs typeface="Arial" pitchFamily="34" charset="0"/>
              </a:rPr>
              <a:t>    </a:t>
            </a:r>
            <a:r>
              <a:rPr lang="en-US" altLang="ko-KR" sz="700" dirty="0" smtClean="0">
                <a:solidFill>
                  <a:schemeClr val="bg2">
                    <a:lumMod val="25000"/>
                  </a:schemeClr>
                </a:solidFill>
                <a:latin typeface="Arial" pitchFamily="34" charset="0"/>
                <a:cs typeface="Arial" pitchFamily="34" charset="0"/>
              </a:rPr>
              <a:t>|   </a:t>
            </a:r>
            <a:r>
              <a:rPr lang="en-US" altLang="ko-KR" sz="700" b="1" dirty="0" smtClean="0">
                <a:solidFill>
                  <a:schemeClr val="bg2">
                    <a:lumMod val="25000"/>
                  </a:schemeClr>
                </a:solidFill>
                <a:latin typeface="Arial" pitchFamily="34" charset="0"/>
                <a:cs typeface="Arial" pitchFamily="34" charset="0"/>
              </a:rPr>
              <a:t> </a:t>
            </a:r>
            <a:r>
              <a:rPr lang="en-US" altLang="ko-KR" sz="700" b="1" dirty="0" smtClean="0">
                <a:solidFill>
                  <a:schemeClr val="bg2">
                    <a:lumMod val="50000"/>
                  </a:schemeClr>
                </a:solidFill>
                <a:latin typeface="Arial" pitchFamily="34" charset="0"/>
                <a:cs typeface="Arial" pitchFamily="34" charset="0"/>
              </a:rPr>
              <a:t>Product   </a:t>
            </a:r>
            <a:r>
              <a:rPr lang="en-US" altLang="ko-KR" sz="700" b="1" dirty="0" smtClean="0">
                <a:solidFill>
                  <a:schemeClr val="bg2">
                    <a:lumMod val="25000"/>
                  </a:schemeClr>
                </a:solidFill>
                <a:latin typeface="Arial" pitchFamily="34" charset="0"/>
                <a:cs typeface="Arial" pitchFamily="34" charset="0"/>
              </a:rPr>
              <a:t> </a:t>
            </a:r>
            <a:r>
              <a:rPr lang="en-US" altLang="ko-KR" sz="700" dirty="0" smtClean="0">
                <a:solidFill>
                  <a:schemeClr val="bg2">
                    <a:lumMod val="25000"/>
                  </a:schemeClr>
                </a:solidFill>
                <a:latin typeface="Arial" pitchFamily="34" charset="0"/>
                <a:cs typeface="Arial" pitchFamily="34" charset="0"/>
              </a:rPr>
              <a:t>| </a:t>
            </a:r>
            <a:r>
              <a:rPr lang="en-US" altLang="ko-KR" sz="700" b="1" dirty="0" smtClean="0">
                <a:solidFill>
                  <a:schemeClr val="bg2">
                    <a:lumMod val="25000"/>
                  </a:schemeClr>
                </a:solidFill>
                <a:latin typeface="Arial" pitchFamily="34" charset="0"/>
                <a:cs typeface="Arial" pitchFamily="34" charset="0"/>
              </a:rPr>
              <a:t>   Sales Network   </a:t>
            </a:r>
            <a:r>
              <a:rPr lang="en-US" altLang="ko-KR" sz="700" dirty="0" smtClean="0">
                <a:solidFill>
                  <a:schemeClr val="bg2">
                    <a:lumMod val="25000"/>
                  </a:schemeClr>
                </a:solidFill>
                <a:latin typeface="Arial" pitchFamily="34" charset="0"/>
                <a:cs typeface="Arial" pitchFamily="34" charset="0"/>
              </a:rPr>
              <a:t> |    </a:t>
            </a:r>
            <a:r>
              <a:rPr lang="en-US" altLang="ko-KR" sz="700" b="1" dirty="0" smtClean="0">
                <a:solidFill>
                  <a:schemeClr val="bg2">
                    <a:lumMod val="25000"/>
                  </a:schemeClr>
                </a:solidFill>
                <a:latin typeface="Arial" pitchFamily="34" charset="0"/>
                <a:cs typeface="Arial" pitchFamily="34" charset="0"/>
              </a:rPr>
              <a:t>Contact Us  </a:t>
            </a:r>
            <a:endParaRPr lang="ko-KR" altLang="en-US" sz="700" b="1" dirty="0">
              <a:solidFill>
                <a:schemeClr val="bg2">
                  <a:lumMod val="25000"/>
                </a:schemeClr>
              </a:solidFill>
              <a:latin typeface="Arial" pitchFamily="34" charset="0"/>
              <a:cs typeface="Arial" pitchFamily="34" charset="0"/>
            </a:endParaRPr>
          </a:p>
        </p:txBody>
      </p:sp>
      <p:sp>
        <p:nvSpPr>
          <p:cNvPr id="78" name="TextBox 77"/>
          <p:cNvSpPr txBox="1"/>
          <p:nvPr/>
        </p:nvSpPr>
        <p:spPr>
          <a:xfrm>
            <a:off x="1271859" y="648519"/>
            <a:ext cx="1679117" cy="246221"/>
          </a:xfrm>
          <a:prstGeom prst="rect">
            <a:avLst/>
          </a:prstGeom>
          <a:noFill/>
        </p:spPr>
        <p:txBody>
          <a:bodyPr wrap="square" rtlCol="0">
            <a:spAutoFit/>
          </a:bodyPr>
          <a:lstStyle/>
          <a:p>
            <a:pPr algn="ctr"/>
            <a:r>
              <a:rPr lang="en-US" altLang="ko-KR" sz="1000" b="1" i="1" dirty="0" err="1" smtClean="0">
                <a:solidFill>
                  <a:schemeClr val="bg2">
                    <a:lumMod val="25000"/>
                  </a:schemeClr>
                </a:solidFill>
                <a:latin typeface="Arial" pitchFamily="34" charset="0"/>
                <a:ea typeface="굴림체" pitchFamily="49" charset="-127"/>
                <a:cs typeface="Arial" pitchFamily="34" charset="0"/>
              </a:rPr>
              <a:t>PanAmerica</a:t>
            </a:r>
            <a:r>
              <a:rPr lang="en-US" altLang="ko-KR" sz="1000" b="1" i="1" dirty="0" smtClean="0">
                <a:solidFill>
                  <a:schemeClr val="bg2">
                    <a:lumMod val="25000"/>
                  </a:schemeClr>
                </a:solidFill>
                <a:latin typeface="Arial" pitchFamily="34" charset="0"/>
                <a:ea typeface="굴림체" pitchFamily="49" charset="-127"/>
                <a:cs typeface="Arial" pitchFamily="34" charset="0"/>
              </a:rPr>
              <a:t> Supply, Inc</a:t>
            </a:r>
            <a:r>
              <a:rPr lang="en-US" altLang="ko-KR" sz="1000" b="1" i="1" dirty="0" smtClean="0">
                <a:solidFill>
                  <a:schemeClr val="bg1">
                    <a:lumMod val="50000"/>
                  </a:schemeClr>
                </a:solidFill>
                <a:latin typeface="Arial" pitchFamily="34" charset="0"/>
                <a:ea typeface="굴림체" pitchFamily="49" charset="-127"/>
                <a:cs typeface="Arial" pitchFamily="34" charset="0"/>
              </a:rPr>
              <a:t>.</a:t>
            </a:r>
            <a:endParaRPr lang="ko-KR" altLang="en-US" sz="1000" b="1" i="1" dirty="0">
              <a:solidFill>
                <a:schemeClr val="bg1">
                  <a:lumMod val="50000"/>
                </a:schemeClr>
              </a:solidFill>
              <a:latin typeface="Arial" pitchFamily="34" charset="0"/>
              <a:ea typeface="굴림체" pitchFamily="49" charset="-127"/>
              <a:cs typeface="Arial" pitchFamily="34" charset="0"/>
            </a:endParaRPr>
          </a:p>
        </p:txBody>
      </p:sp>
      <p:pic>
        <p:nvPicPr>
          <p:cNvPr id="79" name="그림 7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71075" y="662639"/>
            <a:ext cx="467628" cy="221117"/>
          </a:xfrm>
          <a:prstGeom prst="rect">
            <a:avLst/>
          </a:prstGeom>
        </p:spPr>
      </p:pic>
      <p:pic>
        <p:nvPicPr>
          <p:cNvPr id="2" name="Picture 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296000" y="3889527"/>
            <a:ext cx="791592" cy="203719"/>
          </a:xfrm>
          <a:prstGeom prst="rect">
            <a:avLst/>
          </a:prstGeom>
        </p:spPr>
      </p:pic>
      <p:pic>
        <p:nvPicPr>
          <p:cNvPr id="47" name="Picture 46"/>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351888" y="4956875"/>
            <a:ext cx="791592" cy="203719"/>
          </a:xfrm>
          <a:prstGeom prst="rect">
            <a:avLst/>
          </a:prstGeom>
        </p:spPr>
      </p:pic>
    </p:spTree>
    <p:extLst>
      <p:ext uri="{BB962C8B-B14F-4D97-AF65-F5344CB8AC3E}">
        <p14:creationId xmlns:p14="http://schemas.microsoft.com/office/powerpoint/2010/main" val="40076936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5218" y="2276872"/>
            <a:ext cx="1585134" cy="496067"/>
          </a:xfrm>
          <a:prstGeom prst="rect">
            <a:avLst/>
          </a:prstGeom>
        </p:spPr>
      </p:pic>
      <p:pic>
        <p:nvPicPr>
          <p:cNvPr id="5" name="그림 4">
            <a:hlinkClick r:id="rId4" action="ppaction://hlinkfile"/>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42012" y="2299471"/>
            <a:ext cx="671490" cy="481547"/>
          </a:xfrm>
          <a:prstGeom prst="rect">
            <a:avLst/>
          </a:prstGeom>
        </p:spPr>
      </p:pic>
      <p:pic>
        <p:nvPicPr>
          <p:cNvPr id="9" name="그림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86497" y="887639"/>
            <a:ext cx="1080121" cy="857780"/>
          </a:xfrm>
          <a:prstGeom prst="rect">
            <a:avLst/>
          </a:prstGeom>
        </p:spPr>
      </p:pic>
      <p:pic>
        <p:nvPicPr>
          <p:cNvPr id="16" name="그림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49119" y="890791"/>
            <a:ext cx="1029315" cy="854627"/>
          </a:xfrm>
          <a:prstGeom prst="rect">
            <a:avLst/>
          </a:prstGeom>
        </p:spPr>
      </p:pic>
      <p:pic>
        <p:nvPicPr>
          <p:cNvPr id="20" name="그림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7735" y="891662"/>
            <a:ext cx="987961" cy="858462"/>
          </a:xfrm>
          <a:prstGeom prst="rect">
            <a:avLst/>
          </a:prstGeom>
        </p:spPr>
      </p:pic>
      <p:pic>
        <p:nvPicPr>
          <p:cNvPr id="23" name="그림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87592" y="899698"/>
            <a:ext cx="908902" cy="840109"/>
          </a:xfrm>
          <a:prstGeom prst="rect">
            <a:avLst/>
          </a:prstGeom>
        </p:spPr>
      </p:pic>
      <p:pic>
        <p:nvPicPr>
          <p:cNvPr id="26" name="그림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94281" y="887639"/>
            <a:ext cx="1174729" cy="852167"/>
          </a:xfrm>
          <a:prstGeom prst="rect">
            <a:avLst/>
          </a:prstGeom>
        </p:spPr>
      </p:pic>
      <p:pic>
        <p:nvPicPr>
          <p:cNvPr id="30" name="그림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53299" y="885595"/>
            <a:ext cx="778569" cy="854212"/>
          </a:xfrm>
          <a:prstGeom prst="rect">
            <a:avLst/>
          </a:prstGeom>
        </p:spPr>
      </p:pic>
      <p:pic>
        <p:nvPicPr>
          <p:cNvPr id="3" name="그림 2">
            <a:hlinkClick r:id="rId12" action="ppaction://hlinkfile"/>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59632" y="3429000"/>
            <a:ext cx="797587" cy="737220"/>
          </a:xfrm>
          <a:prstGeom prst="rect">
            <a:avLst/>
          </a:prstGeom>
        </p:spPr>
      </p:pic>
      <p:pic>
        <p:nvPicPr>
          <p:cNvPr id="6" name="그림 5">
            <a:hlinkClick r:id="rId14" action="ppaction://hlinkfile"/>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49326" y="2299471"/>
            <a:ext cx="1467014" cy="473468"/>
          </a:xfrm>
          <a:prstGeom prst="rect">
            <a:avLst/>
          </a:prstGeom>
        </p:spPr>
      </p:pic>
      <p:cxnSp>
        <p:nvCxnSpPr>
          <p:cNvPr id="8" name="직선 연결선 7"/>
          <p:cNvCxnSpPr/>
          <p:nvPr/>
        </p:nvCxnSpPr>
        <p:spPr>
          <a:xfrm>
            <a:off x="2114607" y="3328417"/>
            <a:ext cx="555373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직선 연결선 32"/>
          <p:cNvCxnSpPr/>
          <p:nvPr/>
        </p:nvCxnSpPr>
        <p:spPr>
          <a:xfrm>
            <a:off x="2195975" y="4221088"/>
            <a:ext cx="553018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직사각형 11"/>
          <p:cNvSpPr/>
          <p:nvPr/>
        </p:nvSpPr>
        <p:spPr>
          <a:xfrm>
            <a:off x="7144759" y="3933056"/>
            <a:ext cx="576064" cy="216024"/>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3" name="TextBox 12"/>
          <p:cNvSpPr txBox="1"/>
          <p:nvPr/>
        </p:nvSpPr>
        <p:spPr>
          <a:xfrm>
            <a:off x="7182263" y="3933056"/>
            <a:ext cx="630097" cy="200055"/>
          </a:xfrm>
          <a:prstGeom prst="rect">
            <a:avLst/>
          </a:prstGeom>
          <a:noFill/>
        </p:spPr>
        <p:txBody>
          <a:bodyPr wrap="square" rtlCol="0">
            <a:spAutoFit/>
          </a:bodyPr>
          <a:lstStyle/>
          <a:p>
            <a:r>
              <a:rPr lang="en-US" altLang="ko-KR" sz="700" dirty="0" smtClean="0">
                <a:solidFill>
                  <a:prstClr val="black"/>
                </a:solidFill>
                <a:latin typeface="Arial" pitchFamily="34" charset="0"/>
                <a:cs typeface="Arial" pitchFamily="34" charset="0"/>
                <a:hlinkClick r:id="rId16" action="ppaction://hlinkfile"/>
              </a:rPr>
              <a:t>Catalog</a:t>
            </a:r>
            <a:endParaRPr lang="ko-KR" altLang="en-US" sz="700" dirty="0">
              <a:solidFill>
                <a:prstClr val="black"/>
              </a:solidFill>
              <a:latin typeface="Arial" pitchFamily="34" charset="0"/>
              <a:cs typeface="Arial" pitchFamily="34" charset="0"/>
            </a:endParaRPr>
          </a:p>
        </p:txBody>
      </p:sp>
      <p:sp>
        <p:nvSpPr>
          <p:cNvPr id="10" name="TextBox 9"/>
          <p:cNvSpPr txBox="1"/>
          <p:nvPr/>
        </p:nvSpPr>
        <p:spPr>
          <a:xfrm>
            <a:off x="1265058" y="2287905"/>
            <a:ext cx="1687972" cy="276999"/>
          </a:xfrm>
          <a:prstGeom prst="rect">
            <a:avLst/>
          </a:prstGeom>
          <a:noFill/>
        </p:spPr>
        <p:txBody>
          <a:bodyPr wrap="square" rtlCol="0">
            <a:spAutoFit/>
          </a:bodyPr>
          <a:lstStyle/>
          <a:p>
            <a:r>
              <a:rPr lang="en-US" altLang="ko-KR" sz="1200" dirty="0" smtClean="0">
                <a:latin typeface="Arial" pitchFamily="34" charset="0"/>
                <a:cs typeface="Arial" pitchFamily="34" charset="0"/>
              </a:rPr>
              <a:t>Anti-Loose Lock Nuts </a:t>
            </a:r>
            <a:endParaRPr lang="ko-KR" altLang="en-US" sz="1200" dirty="0">
              <a:solidFill>
                <a:srgbClr val="C00000"/>
              </a:solidFill>
              <a:latin typeface="Arial" pitchFamily="34" charset="0"/>
              <a:cs typeface="Arial" pitchFamily="34" charset="0"/>
            </a:endParaRPr>
          </a:p>
        </p:txBody>
      </p:sp>
      <p:sp>
        <p:nvSpPr>
          <p:cNvPr id="14" name="TextBox 13"/>
          <p:cNvSpPr txBox="1"/>
          <p:nvPr/>
        </p:nvSpPr>
        <p:spPr>
          <a:xfrm>
            <a:off x="2156981" y="3373130"/>
            <a:ext cx="4761587" cy="830997"/>
          </a:xfrm>
          <a:prstGeom prst="rect">
            <a:avLst/>
          </a:prstGeom>
          <a:noFill/>
        </p:spPr>
        <p:txBody>
          <a:bodyPr wrap="square" rtlCol="0">
            <a:spAutoFit/>
          </a:bodyPr>
          <a:lstStyle/>
          <a:p>
            <a:pPr algn="just"/>
            <a:r>
              <a:rPr lang="en-US" altLang="ko-KR" sz="800" b="1" dirty="0">
                <a:solidFill>
                  <a:prstClr val="black"/>
                </a:solidFill>
              </a:rPr>
              <a:t>Our technology </a:t>
            </a:r>
            <a:r>
              <a:rPr lang="en-US" altLang="ko-KR" sz="800" b="1" i="1" dirty="0">
                <a:solidFill>
                  <a:srgbClr val="C00000"/>
                </a:solidFill>
              </a:rPr>
              <a:t>really</a:t>
            </a:r>
            <a:r>
              <a:rPr lang="en-US" altLang="ko-KR" sz="800" b="1" dirty="0">
                <a:solidFill>
                  <a:srgbClr val="C00000"/>
                </a:solidFill>
              </a:rPr>
              <a:t> </a:t>
            </a:r>
            <a:r>
              <a:rPr lang="en-US" altLang="ko-KR" sz="800" b="1" i="1" dirty="0">
                <a:solidFill>
                  <a:srgbClr val="C00000"/>
                </a:solidFill>
              </a:rPr>
              <a:t>locks</a:t>
            </a:r>
            <a:r>
              <a:rPr lang="en-US" altLang="ko-KR" sz="800" b="1" dirty="0">
                <a:solidFill>
                  <a:srgbClr val="C00000"/>
                </a:solidFill>
              </a:rPr>
              <a:t> </a:t>
            </a:r>
            <a:r>
              <a:rPr lang="en-US" altLang="ko-KR" sz="800" b="1" dirty="0">
                <a:solidFill>
                  <a:prstClr val="black"/>
                </a:solidFill>
              </a:rPr>
              <a:t>the nuts and prevents </a:t>
            </a:r>
            <a:r>
              <a:rPr lang="en-US" altLang="ko-KR" sz="800" b="1" dirty="0" smtClean="0">
                <a:solidFill>
                  <a:prstClr val="black"/>
                </a:solidFill>
              </a:rPr>
              <a:t>loosening, even in harsh applications with constant vibrations or quakes. </a:t>
            </a:r>
            <a:r>
              <a:rPr lang="en-US" altLang="ko-KR" sz="800" b="1" dirty="0">
                <a:solidFill>
                  <a:prstClr val="black"/>
                </a:solidFill>
              </a:rPr>
              <a:t>And it is easy to remove using an ordinary socket</a:t>
            </a:r>
            <a:r>
              <a:rPr lang="en-US" altLang="ko-KR" sz="800" b="1" dirty="0" smtClean="0">
                <a:solidFill>
                  <a:prstClr val="black"/>
                </a:solidFill>
              </a:rPr>
              <a:t>.</a:t>
            </a:r>
            <a:endParaRPr lang="ko-KR" altLang="ko-KR" sz="800" dirty="0">
              <a:solidFill>
                <a:prstClr val="black"/>
              </a:solidFill>
            </a:endParaRPr>
          </a:p>
          <a:p>
            <a:pPr algn="just"/>
            <a:r>
              <a:rPr lang="en-US" altLang="ko-KR" sz="400" dirty="0">
                <a:solidFill>
                  <a:prstClr val="black"/>
                </a:solidFill>
              </a:rPr>
              <a:t> </a:t>
            </a:r>
            <a:endParaRPr lang="ko-KR" altLang="ko-KR" sz="400" dirty="0">
              <a:solidFill>
                <a:prstClr val="black"/>
              </a:solidFill>
            </a:endParaRPr>
          </a:p>
          <a:p>
            <a:pPr algn="just"/>
            <a:r>
              <a:rPr lang="en-US" altLang="ko-KR" sz="800" b="1" dirty="0">
                <a:solidFill>
                  <a:prstClr val="black"/>
                </a:solidFill>
              </a:rPr>
              <a:t>Why don’t you take 3 minutes of your time to see for yourself in YouTube:</a:t>
            </a:r>
            <a:r>
              <a:rPr lang="en-US" altLang="ko-KR" sz="800" dirty="0">
                <a:solidFill>
                  <a:prstClr val="black"/>
                </a:solidFill>
              </a:rPr>
              <a:t>  </a:t>
            </a:r>
            <a:r>
              <a:rPr lang="en-US" altLang="ko-KR" sz="800" u="sng" dirty="0">
                <a:solidFill>
                  <a:prstClr val="black"/>
                </a:solidFill>
                <a:hlinkClick r:id="rId17"/>
              </a:rPr>
              <a:t>http://</a:t>
            </a:r>
            <a:r>
              <a:rPr lang="en-US" altLang="ko-KR" sz="800" u="sng" dirty="0" smtClean="0">
                <a:solidFill>
                  <a:prstClr val="black"/>
                </a:solidFill>
                <a:hlinkClick r:id="rId17"/>
              </a:rPr>
              <a:t>www.youtube.com/watch?v=tZCcTBZuBM4</a:t>
            </a:r>
            <a:endParaRPr lang="en-US" altLang="ko-KR" sz="800" u="sng" dirty="0" smtClean="0">
              <a:solidFill>
                <a:prstClr val="black"/>
              </a:solidFill>
            </a:endParaRPr>
          </a:p>
          <a:p>
            <a:pPr algn="just"/>
            <a:endParaRPr lang="en-US" altLang="ko-KR" sz="400" u="sng" dirty="0">
              <a:solidFill>
                <a:prstClr val="black"/>
              </a:solidFill>
            </a:endParaRPr>
          </a:p>
          <a:p>
            <a:pPr marL="171450" indent="-171450" algn="just">
              <a:buFont typeface="Arial" pitchFamily="34" charset="0"/>
              <a:buChar char="•"/>
            </a:pPr>
            <a:r>
              <a:rPr lang="en-US" altLang="ko-KR" sz="800" b="1" dirty="0" smtClean="0">
                <a:solidFill>
                  <a:prstClr val="black"/>
                </a:solidFill>
              </a:rPr>
              <a:t>Size: M6 ~ M42      Plating: Zinc Plate, Applied Plate; Nickel Plate Anti-Corrosion Coating</a:t>
            </a:r>
            <a:endParaRPr lang="ko-KR" altLang="en-US" sz="600" dirty="0">
              <a:solidFill>
                <a:prstClr val="black"/>
              </a:solidFill>
              <a:latin typeface="Arial" pitchFamily="34" charset="0"/>
              <a:cs typeface="Arial" pitchFamily="34" charset="0"/>
            </a:endParaRPr>
          </a:p>
        </p:txBody>
      </p:sp>
      <p:pic>
        <p:nvPicPr>
          <p:cNvPr id="18" name="그림 1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763688" y="5157192"/>
            <a:ext cx="964696" cy="705524"/>
          </a:xfrm>
          <a:prstGeom prst="rect">
            <a:avLst/>
          </a:prstGeom>
        </p:spPr>
      </p:pic>
      <p:pic>
        <p:nvPicPr>
          <p:cNvPr id="19" name="그림 1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803562" y="5165898"/>
            <a:ext cx="904342" cy="710555"/>
          </a:xfrm>
          <a:prstGeom prst="rect">
            <a:avLst/>
          </a:prstGeom>
        </p:spPr>
      </p:pic>
      <p:pic>
        <p:nvPicPr>
          <p:cNvPr id="24" name="그림 2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687423" y="5165898"/>
            <a:ext cx="888324" cy="720081"/>
          </a:xfrm>
          <a:prstGeom prst="rect">
            <a:avLst/>
          </a:prstGeom>
        </p:spPr>
      </p:pic>
      <p:pic>
        <p:nvPicPr>
          <p:cNvPr id="43" name="그림 42"/>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442149" y="5173176"/>
            <a:ext cx="871925" cy="705527"/>
          </a:xfrm>
          <a:prstGeom prst="rect">
            <a:avLst/>
          </a:prstGeom>
        </p:spPr>
      </p:pic>
      <p:pic>
        <p:nvPicPr>
          <p:cNvPr id="44" name="그림 43"/>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575747" y="5157189"/>
            <a:ext cx="891548" cy="710557"/>
          </a:xfrm>
          <a:prstGeom prst="rect">
            <a:avLst/>
          </a:prstGeom>
        </p:spPr>
      </p:pic>
      <p:pic>
        <p:nvPicPr>
          <p:cNvPr id="45" name="그림 44"/>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315939" y="5164468"/>
            <a:ext cx="828820" cy="705524"/>
          </a:xfrm>
          <a:prstGeom prst="rect">
            <a:avLst/>
          </a:prstGeom>
        </p:spPr>
      </p:pic>
      <p:pic>
        <p:nvPicPr>
          <p:cNvPr id="46" name="그림 45"/>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995303" y="899698"/>
            <a:ext cx="1068099" cy="840109"/>
          </a:xfrm>
          <a:prstGeom prst="rect">
            <a:avLst/>
          </a:prstGeom>
        </p:spPr>
      </p:pic>
      <p:sp>
        <p:nvSpPr>
          <p:cNvPr id="47" name="직사각형 46"/>
          <p:cNvSpPr/>
          <p:nvPr/>
        </p:nvSpPr>
        <p:spPr>
          <a:xfrm>
            <a:off x="5868144" y="851521"/>
            <a:ext cx="1195258" cy="108012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8" name="직사각형 47"/>
          <p:cNvSpPr/>
          <p:nvPr/>
        </p:nvSpPr>
        <p:spPr>
          <a:xfrm>
            <a:off x="5901753" y="1595694"/>
            <a:ext cx="1131640" cy="2353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9" name="TextBox 48"/>
          <p:cNvSpPr txBox="1"/>
          <p:nvPr/>
        </p:nvSpPr>
        <p:spPr>
          <a:xfrm>
            <a:off x="5868144" y="865625"/>
            <a:ext cx="1219448" cy="954107"/>
          </a:xfrm>
          <a:prstGeom prst="rect">
            <a:avLst/>
          </a:prstGeom>
          <a:noFill/>
        </p:spPr>
        <p:txBody>
          <a:bodyPr wrap="square" rtlCol="0">
            <a:spAutoFit/>
          </a:bodyPr>
          <a:lstStyle/>
          <a:p>
            <a:r>
              <a:rPr lang="en-US" altLang="ko-KR" sz="800" dirty="0" smtClean="0">
                <a:solidFill>
                  <a:prstClr val="black"/>
                </a:solidFill>
              </a:rPr>
              <a:t>TR &amp; Switchgear</a:t>
            </a:r>
          </a:p>
          <a:p>
            <a:endParaRPr lang="en-US" altLang="ko-KR" sz="800" dirty="0">
              <a:solidFill>
                <a:prstClr val="black"/>
              </a:solidFill>
            </a:endParaRPr>
          </a:p>
          <a:p>
            <a:r>
              <a:rPr lang="en-US" altLang="ko-KR" sz="800" dirty="0" smtClean="0">
                <a:solidFill>
                  <a:prstClr val="black"/>
                </a:solidFill>
              </a:rPr>
              <a:t>Cable</a:t>
            </a:r>
          </a:p>
          <a:p>
            <a:endParaRPr lang="en-US" altLang="ko-KR" sz="800" dirty="0">
              <a:solidFill>
                <a:prstClr val="black"/>
              </a:solidFill>
            </a:endParaRPr>
          </a:p>
          <a:p>
            <a:r>
              <a:rPr lang="en-US" altLang="ko-KR" sz="800" dirty="0" smtClean="0">
                <a:solidFill>
                  <a:prstClr val="black"/>
                </a:solidFill>
              </a:rPr>
              <a:t>Bus Duct, LED &amp; UPS</a:t>
            </a:r>
          </a:p>
          <a:p>
            <a:endParaRPr lang="en-US" altLang="ko-KR" sz="800" dirty="0">
              <a:solidFill>
                <a:prstClr val="black"/>
              </a:solidFill>
            </a:endParaRPr>
          </a:p>
          <a:p>
            <a:r>
              <a:rPr lang="en-US" altLang="ko-KR" sz="800" dirty="0" smtClean="0">
                <a:solidFill>
                  <a:prstClr val="black"/>
                </a:solidFill>
              </a:rPr>
              <a:t>Anti-loose Lock Nut</a:t>
            </a:r>
            <a:endParaRPr lang="en-US" altLang="ko-KR" sz="800" dirty="0">
              <a:solidFill>
                <a:prstClr val="black"/>
              </a:solidFill>
            </a:endParaRPr>
          </a:p>
        </p:txBody>
      </p:sp>
      <p:sp>
        <p:nvSpPr>
          <p:cNvPr id="51" name="직사각형 50"/>
          <p:cNvSpPr/>
          <p:nvPr/>
        </p:nvSpPr>
        <p:spPr>
          <a:xfrm>
            <a:off x="856383" y="5880006"/>
            <a:ext cx="7148759" cy="10772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 name="TextBox 51"/>
          <p:cNvSpPr txBox="1"/>
          <p:nvPr/>
        </p:nvSpPr>
        <p:spPr>
          <a:xfrm>
            <a:off x="814531" y="5952014"/>
            <a:ext cx="7148759" cy="184666"/>
          </a:xfrm>
          <a:prstGeom prst="rect">
            <a:avLst/>
          </a:prstGeom>
          <a:noFill/>
        </p:spPr>
        <p:txBody>
          <a:bodyPr wrap="square" rtlCol="0">
            <a:spAutoFit/>
          </a:bodyPr>
          <a:lstStyle/>
          <a:p>
            <a:pPr algn="ctr"/>
            <a:r>
              <a:rPr lang="en-US" altLang="ko-KR" sz="600" dirty="0"/>
              <a:t>Copyright © 2012 by </a:t>
            </a:r>
            <a:r>
              <a:rPr lang="en-US" altLang="ko-KR" sz="600" dirty="0" err="1" smtClean="0"/>
              <a:t>PanAmerica</a:t>
            </a:r>
            <a:r>
              <a:rPr lang="en-US" altLang="ko-KR" sz="600" dirty="0" smtClean="0"/>
              <a:t> Supply, Inc.</a:t>
            </a:r>
            <a:endParaRPr lang="ko-KR" altLang="en-US" sz="600" dirty="0"/>
          </a:p>
        </p:txBody>
      </p:sp>
      <p:sp>
        <p:nvSpPr>
          <p:cNvPr id="54" name="직사각형 53"/>
          <p:cNvSpPr/>
          <p:nvPr/>
        </p:nvSpPr>
        <p:spPr>
          <a:xfrm>
            <a:off x="836217" y="620688"/>
            <a:ext cx="7148760" cy="27901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 name="TextBox 54"/>
          <p:cNvSpPr txBox="1"/>
          <p:nvPr/>
        </p:nvSpPr>
        <p:spPr>
          <a:xfrm>
            <a:off x="3523770" y="658788"/>
            <a:ext cx="4504614" cy="215444"/>
          </a:xfrm>
          <a:prstGeom prst="rect">
            <a:avLst/>
          </a:prstGeom>
          <a:noFill/>
        </p:spPr>
        <p:txBody>
          <a:bodyPr wrap="square" rtlCol="0">
            <a:spAutoFit/>
          </a:bodyPr>
          <a:lstStyle/>
          <a:p>
            <a:r>
              <a:rPr lang="en-US" altLang="ko-KR" sz="800" b="1" dirty="0" smtClean="0">
                <a:solidFill>
                  <a:schemeClr val="bg2">
                    <a:lumMod val="25000"/>
                  </a:schemeClr>
                </a:solidFill>
                <a:latin typeface="Arial" pitchFamily="34" charset="0"/>
                <a:cs typeface="Arial" pitchFamily="34" charset="0"/>
              </a:rPr>
              <a:t>  </a:t>
            </a:r>
            <a:r>
              <a:rPr lang="en-US" altLang="ko-KR" sz="700" b="1" dirty="0" smtClean="0">
                <a:solidFill>
                  <a:schemeClr val="bg2">
                    <a:lumMod val="25000"/>
                  </a:schemeClr>
                </a:solidFill>
                <a:latin typeface="Arial" pitchFamily="34" charset="0"/>
                <a:cs typeface="Arial" pitchFamily="34" charset="0"/>
              </a:rPr>
              <a:t>Home</a:t>
            </a:r>
            <a:r>
              <a:rPr lang="ko-KR" altLang="en-US" sz="700" b="1" dirty="0" smtClean="0">
                <a:solidFill>
                  <a:schemeClr val="bg2">
                    <a:lumMod val="50000"/>
                  </a:schemeClr>
                </a:solidFill>
                <a:latin typeface="Arial" pitchFamily="34" charset="0"/>
                <a:cs typeface="Arial" pitchFamily="34" charset="0"/>
              </a:rPr>
              <a:t>    </a:t>
            </a:r>
            <a:r>
              <a:rPr lang="en-US" altLang="ko-KR" sz="700" dirty="0" smtClean="0">
                <a:solidFill>
                  <a:schemeClr val="bg2">
                    <a:lumMod val="25000"/>
                  </a:schemeClr>
                </a:solidFill>
                <a:latin typeface="Arial" pitchFamily="34" charset="0"/>
                <a:cs typeface="Arial" pitchFamily="34" charset="0"/>
              </a:rPr>
              <a:t>|  </a:t>
            </a:r>
            <a:r>
              <a:rPr lang="en-US" altLang="ko-KR" sz="700" b="1" dirty="0" smtClean="0">
                <a:solidFill>
                  <a:schemeClr val="bg2">
                    <a:lumMod val="25000"/>
                  </a:schemeClr>
                </a:solidFill>
                <a:latin typeface="Arial" pitchFamily="34" charset="0"/>
                <a:cs typeface="Arial" pitchFamily="34" charset="0"/>
              </a:rPr>
              <a:t>  About Us   </a:t>
            </a:r>
            <a:r>
              <a:rPr lang="en-US" altLang="ko-KR" sz="700" dirty="0" smtClean="0">
                <a:solidFill>
                  <a:schemeClr val="bg2">
                    <a:lumMod val="25000"/>
                  </a:schemeClr>
                </a:solidFill>
                <a:latin typeface="Arial" pitchFamily="34" charset="0"/>
                <a:cs typeface="Arial" pitchFamily="34" charset="0"/>
              </a:rPr>
              <a:t> |    </a:t>
            </a:r>
            <a:r>
              <a:rPr lang="en-US" altLang="ko-KR" sz="700" b="1" dirty="0" smtClean="0">
                <a:solidFill>
                  <a:schemeClr val="bg2">
                    <a:lumMod val="25000"/>
                  </a:schemeClr>
                </a:solidFill>
                <a:latin typeface="Arial" pitchFamily="34" charset="0"/>
                <a:cs typeface="Arial" pitchFamily="34" charset="0"/>
              </a:rPr>
              <a:t>Customer   </a:t>
            </a:r>
            <a:r>
              <a:rPr lang="en-US" altLang="ko-KR" sz="700" dirty="0" smtClean="0">
                <a:solidFill>
                  <a:schemeClr val="bg2">
                    <a:lumMod val="25000"/>
                  </a:schemeClr>
                </a:solidFill>
                <a:latin typeface="Arial" pitchFamily="34" charset="0"/>
                <a:cs typeface="Arial" pitchFamily="34" charset="0"/>
              </a:rPr>
              <a:t> |    </a:t>
            </a:r>
            <a:r>
              <a:rPr lang="en-US" altLang="ko-KR" sz="700" b="1" dirty="0" err="1" smtClean="0">
                <a:solidFill>
                  <a:schemeClr val="bg2">
                    <a:lumMod val="25000"/>
                  </a:schemeClr>
                </a:solidFill>
                <a:latin typeface="Arial" pitchFamily="34" charset="0"/>
                <a:cs typeface="Arial" pitchFamily="34" charset="0"/>
              </a:rPr>
              <a:t>Linecard</a:t>
            </a:r>
            <a:r>
              <a:rPr lang="en-US" altLang="ko-KR" sz="700" b="1" dirty="0" smtClean="0">
                <a:solidFill>
                  <a:schemeClr val="bg2">
                    <a:lumMod val="25000"/>
                  </a:schemeClr>
                </a:solidFill>
                <a:latin typeface="Arial" pitchFamily="34" charset="0"/>
                <a:cs typeface="Arial" pitchFamily="34" charset="0"/>
              </a:rPr>
              <a:t>    </a:t>
            </a:r>
            <a:r>
              <a:rPr lang="en-US" altLang="ko-KR" sz="700" dirty="0" smtClean="0">
                <a:solidFill>
                  <a:schemeClr val="bg2">
                    <a:lumMod val="25000"/>
                  </a:schemeClr>
                </a:solidFill>
                <a:latin typeface="Arial" pitchFamily="34" charset="0"/>
                <a:cs typeface="Arial" pitchFamily="34" charset="0"/>
              </a:rPr>
              <a:t>|   </a:t>
            </a:r>
            <a:r>
              <a:rPr lang="en-US" altLang="ko-KR" sz="700" b="1" dirty="0" smtClean="0">
                <a:solidFill>
                  <a:schemeClr val="bg2">
                    <a:lumMod val="25000"/>
                  </a:schemeClr>
                </a:solidFill>
                <a:latin typeface="Arial" pitchFamily="34" charset="0"/>
                <a:cs typeface="Arial" pitchFamily="34" charset="0"/>
              </a:rPr>
              <a:t> </a:t>
            </a:r>
            <a:r>
              <a:rPr lang="en-US" altLang="ko-KR" sz="700" b="1" dirty="0" smtClean="0">
                <a:solidFill>
                  <a:schemeClr val="bg2">
                    <a:lumMod val="50000"/>
                  </a:schemeClr>
                </a:solidFill>
                <a:latin typeface="Arial" pitchFamily="34" charset="0"/>
                <a:cs typeface="Arial" pitchFamily="34" charset="0"/>
              </a:rPr>
              <a:t>Product</a:t>
            </a:r>
            <a:r>
              <a:rPr lang="en-US" altLang="ko-KR" sz="700" b="1" dirty="0" smtClean="0">
                <a:solidFill>
                  <a:schemeClr val="bg2">
                    <a:lumMod val="25000"/>
                  </a:schemeClr>
                </a:solidFill>
                <a:latin typeface="Arial" pitchFamily="34" charset="0"/>
                <a:cs typeface="Arial" pitchFamily="34" charset="0"/>
              </a:rPr>
              <a:t>    </a:t>
            </a:r>
            <a:r>
              <a:rPr lang="en-US" altLang="ko-KR" sz="700" dirty="0" smtClean="0">
                <a:solidFill>
                  <a:schemeClr val="bg2">
                    <a:lumMod val="25000"/>
                  </a:schemeClr>
                </a:solidFill>
                <a:latin typeface="Arial" pitchFamily="34" charset="0"/>
                <a:cs typeface="Arial" pitchFamily="34" charset="0"/>
              </a:rPr>
              <a:t>| </a:t>
            </a:r>
            <a:r>
              <a:rPr lang="en-US" altLang="ko-KR" sz="700" b="1" dirty="0" smtClean="0">
                <a:solidFill>
                  <a:schemeClr val="bg2">
                    <a:lumMod val="25000"/>
                  </a:schemeClr>
                </a:solidFill>
                <a:latin typeface="Arial" pitchFamily="34" charset="0"/>
                <a:cs typeface="Arial" pitchFamily="34" charset="0"/>
              </a:rPr>
              <a:t>   Sales Network   </a:t>
            </a:r>
            <a:r>
              <a:rPr lang="en-US" altLang="ko-KR" sz="700" dirty="0" smtClean="0">
                <a:solidFill>
                  <a:schemeClr val="bg2">
                    <a:lumMod val="25000"/>
                  </a:schemeClr>
                </a:solidFill>
                <a:latin typeface="Arial" pitchFamily="34" charset="0"/>
                <a:cs typeface="Arial" pitchFamily="34" charset="0"/>
              </a:rPr>
              <a:t> |    </a:t>
            </a:r>
            <a:r>
              <a:rPr lang="en-US" altLang="ko-KR" sz="700" b="1" dirty="0" smtClean="0">
                <a:solidFill>
                  <a:schemeClr val="bg2">
                    <a:lumMod val="25000"/>
                  </a:schemeClr>
                </a:solidFill>
                <a:latin typeface="Arial" pitchFamily="34" charset="0"/>
                <a:cs typeface="Arial" pitchFamily="34" charset="0"/>
              </a:rPr>
              <a:t>Contact Us  </a:t>
            </a:r>
            <a:endParaRPr lang="ko-KR" altLang="en-US" sz="700" b="1" dirty="0">
              <a:solidFill>
                <a:schemeClr val="bg2">
                  <a:lumMod val="25000"/>
                </a:schemeClr>
              </a:solidFill>
              <a:latin typeface="Arial" pitchFamily="34" charset="0"/>
              <a:cs typeface="Arial" pitchFamily="34" charset="0"/>
            </a:endParaRPr>
          </a:p>
        </p:txBody>
      </p:sp>
      <p:sp>
        <p:nvSpPr>
          <p:cNvPr id="56" name="TextBox 55"/>
          <p:cNvSpPr txBox="1"/>
          <p:nvPr/>
        </p:nvSpPr>
        <p:spPr>
          <a:xfrm>
            <a:off x="1271859" y="638994"/>
            <a:ext cx="1679117" cy="246221"/>
          </a:xfrm>
          <a:prstGeom prst="rect">
            <a:avLst/>
          </a:prstGeom>
          <a:noFill/>
        </p:spPr>
        <p:txBody>
          <a:bodyPr wrap="square" rtlCol="0">
            <a:spAutoFit/>
          </a:bodyPr>
          <a:lstStyle/>
          <a:p>
            <a:pPr algn="ctr"/>
            <a:r>
              <a:rPr lang="en-US" altLang="ko-KR" sz="1000" b="1" i="1" dirty="0" err="1" smtClean="0">
                <a:solidFill>
                  <a:schemeClr val="bg2">
                    <a:lumMod val="25000"/>
                  </a:schemeClr>
                </a:solidFill>
                <a:latin typeface="Arial" pitchFamily="34" charset="0"/>
                <a:ea typeface="굴림체" pitchFamily="49" charset="-127"/>
                <a:cs typeface="Arial" pitchFamily="34" charset="0"/>
              </a:rPr>
              <a:t>PanAmerica</a:t>
            </a:r>
            <a:r>
              <a:rPr lang="en-US" altLang="ko-KR" sz="1000" b="1" i="1" dirty="0" smtClean="0">
                <a:solidFill>
                  <a:schemeClr val="bg2">
                    <a:lumMod val="25000"/>
                  </a:schemeClr>
                </a:solidFill>
                <a:latin typeface="Arial" pitchFamily="34" charset="0"/>
                <a:ea typeface="굴림체" pitchFamily="49" charset="-127"/>
                <a:cs typeface="Arial" pitchFamily="34" charset="0"/>
              </a:rPr>
              <a:t> Supply, Inc</a:t>
            </a:r>
            <a:r>
              <a:rPr lang="en-US" altLang="ko-KR" sz="1000" b="1" i="1" dirty="0" smtClean="0">
                <a:solidFill>
                  <a:schemeClr val="bg1">
                    <a:lumMod val="50000"/>
                  </a:schemeClr>
                </a:solidFill>
                <a:latin typeface="Arial" pitchFamily="34" charset="0"/>
                <a:ea typeface="굴림체" pitchFamily="49" charset="-127"/>
                <a:cs typeface="Arial" pitchFamily="34" charset="0"/>
              </a:rPr>
              <a:t>.</a:t>
            </a:r>
            <a:endParaRPr lang="ko-KR" altLang="en-US" sz="1000" b="1" i="1" dirty="0">
              <a:solidFill>
                <a:schemeClr val="bg1">
                  <a:lumMod val="50000"/>
                </a:schemeClr>
              </a:solidFill>
              <a:latin typeface="Arial" pitchFamily="34" charset="0"/>
              <a:ea typeface="굴림체" pitchFamily="49" charset="-127"/>
              <a:cs typeface="Arial" pitchFamily="34" charset="0"/>
            </a:endParaRPr>
          </a:p>
        </p:txBody>
      </p:sp>
      <p:pic>
        <p:nvPicPr>
          <p:cNvPr id="57" name="그림 56"/>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871075" y="653114"/>
            <a:ext cx="467628" cy="221117"/>
          </a:xfrm>
          <a:prstGeom prst="rect">
            <a:avLst/>
          </a:prstGeom>
        </p:spPr>
      </p:pic>
    </p:spTree>
    <p:extLst>
      <p:ext uri="{BB962C8B-B14F-4D97-AF65-F5344CB8AC3E}">
        <p14:creationId xmlns:p14="http://schemas.microsoft.com/office/powerpoint/2010/main" val="701949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그림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6497" y="891281"/>
            <a:ext cx="1080121" cy="857780"/>
          </a:xfrm>
          <a:prstGeom prst="rect">
            <a:avLst/>
          </a:prstGeom>
        </p:spPr>
      </p:pic>
      <p:pic>
        <p:nvPicPr>
          <p:cNvPr id="16" name="그림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9119" y="894433"/>
            <a:ext cx="1029315" cy="854627"/>
          </a:xfrm>
          <a:prstGeom prst="rect">
            <a:avLst/>
          </a:prstGeom>
        </p:spPr>
      </p:pic>
      <p:pic>
        <p:nvPicPr>
          <p:cNvPr id="20" name="그림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735" y="895304"/>
            <a:ext cx="987961" cy="858462"/>
          </a:xfrm>
          <a:prstGeom prst="rect">
            <a:avLst/>
          </a:prstGeom>
        </p:spPr>
      </p:pic>
      <p:pic>
        <p:nvPicPr>
          <p:cNvPr id="23" name="그림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7592" y="903340"/>
            <a:ext cx="908902" cy="840109"/>
          </a:xfrm>
          <a:prstGeom prst="rect">
            <a:avLst/>
          </a:prstGeom>
        </p:spPr>
      </p:pic>
      <p:pic>
        <p:nvPicPr>
          <p:cNvPr id="26" name="그림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94281" y="891281"/>
            <a:ext cx="1174729" cy="852167"/>
          </a:xfrm>
          <a:prstGeom prst="rect">
            <a:avLst/>
          </a:prstGeom>
        </p:spPr>
      </p:pic>
      <p:pic>
        <p:nvPicPr>
          <p:cNvPr id="30" name="그림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53299" y="889237"/>
            <a:ext cx="778569" cy="854212"/>
          </a:xfrm>
          <a:prstGeom prst="rect">
            <a:avLst/>
          </a:prstGeom>
        </p:spPr>
      </p:pic>
      <p:sp>
        <p:nvSpPr>
          <p:cNvPr id="28" name="TextBox 27"/>
          <p:cNvSpPr txBox="1"/>
          <p:nvPr/>
        </p:nvSpPr>
        <p:spPr>
          <a:xfrm>
            <a:off x="1330895" y="2060848"/>
            <a:ext cx="1242630" cy="276999"/>
          </a:xfrm>
          <a:prstGeom prst="rect">
            <a:avLst/>
          </a:prstGeom>
          <a:noFill/>
        </p:spPr>
        <p:txBody>
          <a:bodyPr wrap="square" rtlCol="0">
            <a:spAutoFit/>
          </a:bodyPr>
          <a:lstStyle/>
          <a:p>
            <a:r>
              <a:rPr lang="en-US" altLang="ko-KR" sz="1200" dirty="0" smtClean="0">
                <a:latin typeface="Arial" pitchFamily="34" charset="0"/>
                <a:cs typeface="Arial" pitchFamily="34" charset="0"/>
              </a:rPr>
              <a:t>Sales Network</a:t>
            </a:r>
            <a:endParaRPr lang="ko-KR" altLang="en-US" sz="1200" dirty="0">
              <a:latin typeface="Arial" pitchFamily="34" charset="0"/>
              <a:cs typeface="Arial" pitchFamily="34" charset="0"/>
            </a:endParaRPr>
          </a:p>
        </p:txBody>
      </p:sp>
      <p:sp>
        <p:nvSpPr>
          <p:cNvPr id="3" name="직사각형 2"/>
          <p:cNvSpPr/>
          <p:nvPr/>
        </p:nvSpPr>
        <p:spPr>
          <a:xfrm>
            <a:off x="3426569" y="2492896"/>
            <a:ext cx="1726049" cy="21602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p:cNvSpPr txBox="1"/>
          <p:nvPr/>
        </p:nvSpPr>
        <p:spPr>
          <a:xfrm>
            <a:off x="3378944" y="2492896"/>
            <a:ext cx="1829382" cy="215444"/>
          </a:xfrm>
          <a:prstGeom prst="rect">
            <a:avLst/>
          </a:prstGeom>
          <a:noFill/>
          <a:ln>
            <a:noFill/>
          </a:ln>
        </p:spPr>
        <p:txBody>
          <a:bodyPr wrap="square" rtlCol="0">
            <a:spAutoFit/>
          </a:bodyPr>
          <a:lstStyle/>
          <a:p>
            <a:pPr algn="ctr"/>
            <a:r>
              <a:rPr lang="en-US" altLang="ko-KR" sz="800" b="1" dirty="0" smtClean="0"/>
              <a:t>Headquarters in Houston, Texas</a:t>
            </a:r>
            <a:endParaRPr lang="ko-KR" altLang="en-US" sz="800" b="1" dirty="0"/>
          </a:p>
        </p:txBody>
      </p:sp>
      <p:sp>
        <p:nvSpPr>
          <p:cNvPr id="21" name="직사각형 20"/>
          <p:cNvSpPr/>
          <p:nvPr/>
        </p:nvSpPr>
        <p:spPr>
          <a:xfrm>
            <a:off x="1907703" y="2944793"/>
            <a:ext cx="1546275" cy="21602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TextBox 21"/>
          <p:cNvSpPr txBox="1"/>
          <p:nvPr/>
        </p:nvSpPr>
        <p:spPr>
          <a:xfrm>
            <a:off x="1907704" y="2944793"/>
            <a:ext cx="1546274" cy="216024"/>
          </a:xfrm>
          <a:prstGeom prst="rect">
            <a:avLst/>
          </a:prstGeom>
          <a:noFill/>
          <a:ln>
            <a:solidFill>
              <a:schemeClr val="tx1"/>
            </a:solidFill>
          </a:ln>
        </p:spPr>
        <p:txBody>
          <a:bodyPr wrap="square" rtlCol="0">
            <a:spAutoFit/>
          </a:bodyPr>
          <a:lstStyle/>
          <a:p>
            <a:pPr algn="ctr"/>
            <a:r>
              <a:rPr lang="en-US" altLang="ko-KR" sz="800" b="1" dirty="0" smtClean="0"/>
              <a:t>USA Partners</a:t>
            </a:r>
            <a:endParaRPr lang="ko-KR" altLang="en-US" sz="800" b="1" dirty="0"/>
          </a:p>
        </p:txBody>
      </p:sp>
      <p:sp>
        <p:nvSpPr>
          <p:cNvPr id="24" name="직사각형 23"/>
          <p:cNvSpPr/>
          <p:nvPr/>
        </p:nvSpPr>
        <p:spPr>
          <a:xfrm>
            <a:off x="4965947" y="2943994"/>
            <a:ext cx="1546275" cy="21602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TextBox 28"/>
          <p:cNvSpPr txBox="1"/>
          <p:nvPr/>
        </p:nvSpPr>
        <p:spPr>
          <a:xfrm>
            <a:off x="4965948" y="2943994"/>
            <a:ext cx="1546274" cy="216024"/>
          </a:xfrm>
          <a:prstGeom prst="rect">
            <a:avLst/>
          </a:prstGeom>
          <a:noFill/>
          <a:ln>
            <a:solidFill>
              <a:schemeClr val="tx1"/>
            </a:solidFill>
          </a:ln>
        </p:spPr>
        <p:txBody>
          <a:bodyPr wrap="square" rtlCol="0">
            <a:spAutoFit/>
          </a:bodyPr>
          <a:lstStyle/>
          <a:p>
            <a:pPr algn="ctr"/>
            <a:r>
              <a:rPr lang="en-US" altLang="ko-KR" sz="800" b="1" dirty="0" smtClean="0"/>
              <a:t>Canada Partners</a:t>
            </a:r>
            <a:endParaRPr lang="ko-KR" altLang="en-US" sz="800" b="1" dirty="0"/>
          </a:p>
        </p:txBody>
      </p:sp>
      <p:sp>
        <p:nvSpPr>
          <p:cNvPr id="32" name="직사각형 31"/>
          <p:cNvSpPr/>
          <p:nvPr/>
        </p:nvSpPr>
        <p:spPr>
          <a:xfrm>
            <a:off x="2449660" y="3350206"/>
            <a:ext cx="1546275" cy="21602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TextBox 32"/>
          <p:cNvSpPr txBox="1"/>
          <p:nvPr/>
        </p:nvSpPr>
        <p:spPr>
          <a:xfrm>
            <a:off x="2449661" y="3350206"/>
            <a:ext cx="1546274" cy="216024"/>
          </a:xfrm>
          <a:prstGeom prst="rect">
            <a:avLst/>
          </a:prstGeom>
          <a:noFill/>
          <a:ln>
            <a:solidFill>
              <a:schemeClr val="tx1"/>
            </a:solidFill>
          </a:ln>
        </p:spPr>
        <p:txBody>
          <a:bodyPr wrap="square" rtlCol="0">
            <a:spAutoFit/>
          </a:bodyPr>
          <a:lstStyle/>
          <a:p>
            <a:pPr algn="ctr"/>
            <a:r>
              <a:rPr lang="en-US" altLang="ko-KR" sz="800" b="1" dirty="0" smtClean="0"/>
              <a:t>Northeast</a:t>
            </a:r>
            <a:endParaRPr lang="ko-KR" altLang="en-US" sz="800" b="1" dirty="0"/>
          </a:p>
        </p:txBody>
      </p:sp>
      <p:sp>
        <p:nvSpPr>
          <p:cNvPr id="36" name="직사각형 35"/>
          <p:cNvSpPr/>
          <p:nvPr/>
        </p:nvSpPr>
        <p:spPr>
          <a:xfrm>
            <a:off x="2449660" y="3635499"/>
            <a:ext cx="1546275" cy="21602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TextBox 36"/>
          <p:cNvSpPr txBox="1"/>
          <p:nvPr/>
        </p:nvSpPr>
        <p:spPr>
          <a:xfrm>
            <a:off x="2449661" y="3635499"/>
            <a:ext cx="1546274" cy="216024"/>
          </a:xfrm>
          <a:prstGeom prst="rect">
            <a:avLst/>
          </a:prstGeom>
          <a:noFill/>
          <a:ln>
            <a:solidFill>
              <a:schemeClr val="tx1"/>
            </a:solidFill>
          </a:ln>
        </p:spPr>
        <p:txBody>
          <a:bodyPr wrap="square" rtlCol="0">
            <a:spAutoFit/>
          </a:bodyPr>
          <a:lstStyle/>
          <a:p>
            <a:pPr algn="ctr"/>
            <a:r>
              <a:rPr lang="en-US" altLang="ko-KR" sz="800" b="1" dirty="0" smtClean="0"/>
              <a:t>Southeas</a:t>
            </a:r>
            <a:r>
              <a:rPr lang="en-US" altLang="ko-KR" sz="800" dirty="0" smtClean="0"/>
              <a:t>t</a:t>
            </a:r>
            <a:endParaRPr lang="ko-KR" altLang="en-US" sz="800" dirty="0"/>
          </a:p>
        </p:txBody>
      </p:sp>
      <p:sp>
        <p:nvSpPr>
          <p:cNvPr id="38" name="직사각형 37"/>
          <p:cNvSpPr/>
          <p:nvPr/>
        </p:nvSpPr>
        <p:spPr>
          <a:xfrm>
            <a:off x="2449660" y="3923531"/>
            <a:ext cx="1546275" cy="21602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TextBox 38"/>
          <p:cNvSpPr txBox="1"/>
          <p:nvPr/>
        </p:nvSpPr>
        <p:spPr>
          <a:xfrm>
            <a:off x="2449661" y="3923531"/>
            <a:ext cx="1546274" cy="216024"/>
          </a:xfrm>
          <a:prstGeom prst="rect">
            <a:avLst/>
          </a:prstGeom>
          <a:noFill/>
          <a:ln>
            <a:solidFill>
              <a:schemeClr val="tx1"/>
            </a:solidFill>
          </a:ln>
        </p:spPr>
        <p:txBody>
          <a:bodyPr wrap="square" rtlCol="0">
            <a:spAutoFit/>
          </a:bodyPr>
          <a:lstStyle/>
          <a:p>
            <a:pPr algn="ctr"/>
            <a:r>
              <a:rPr lang="en-US" altLang="ko-KR" sz="800" b="1" dirty="0" smtClean="0"/>
              <a:t>Midwest</a:t>
            </a:r>
            <a:endParaRPr lang="ko-KR" altLang="en-US" sz="800" b="1" dirty="0"/>
          </a:p>
        </p:txBody>
      </p:sp>
      <p:sp>
        <p:nvSpPr>
          <p:cNvPr id="40" name="직사각형 39"/>
          <p:cNvSpPr/>
          <p:nvPr/>
        </p:nvSpPr>
        <p:spPr>
          <a:xfrm>
            <a:off x="2446808" y="4223827"/>
            <a:ext cx="1546275" cy="21602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TextBox 40"/>
          <p:cNvSpPr txBox="1"/>
          <p:nvPr/>
        </p:nvSpPr>
        <p:spPr>
          <a:xfrm>
            <a:off x="2446809" y="4223827"/>
            <a:ext cx="1546274" cy="216024"/>
          </a:xfrm>
          <a:prstGeom prst="rect">
            <a:avLst/>
          </a:prstGeom>
          <a:noFill/>
          <a:ln>
            <a:solidFill>
              <a:schemeClr val="tx1"/>
            </a:solidFill>
          </a:ln>
        </p:spPr>
        <p:txBody>
          <a:bodyPr wrap="square" rtlCol="0">
            <a:spAutoFit/>
          </a:bodyPr>
          <a:lstStyle/>
          <a:p>
            <a:pPr algn="ctr"/>
            <a:r>
              <a:rPr lang="en-US" altLang="ko-KR" sz="800" b="1" dirty="0" smtClean="0"/>
              <a:t>Northern Central</a:t>
            </a:r>
            <a:endParaRPr lang="ko-KR" altLang="en-US" sz="800" b="1" dirty="0"/>
          </a:p>
        </p:txBody>
      </p:sp>
      <p:sp>
        <p:nvSpPr>
          <p:cNvPr id="42" name="직사각형 41"/>
          <p:cNvSpPr/>
          <p:nvPr/>
        </p:nvSpPr>
        <p:spPr>
          <a:xfrm>
            <a:off x="2446808" y="4509120"/>
            <a:ext cx="1546275" cy="21602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TextBox 42"/>
          <p:cNvSpPr txBox="1"/>
          <p:nvPr/>
        </p:nvSpPr>
        <p:spPr>
          <a:xfrm>
            <a:off x="2446809" y="4509120"/>
            <a:ext cx="1546274" cy="216024"/>
          </a:xfrm>
          <a:prstGeom prst="rect">
            <a:avLst/>
          </a:prstGeom>
          <a:noFill/>
          <a:ln>
            <a:solidFill>
              <a:schemeClr val="tx1"/>
            </a:solidFill>
          </a:ln>
        </p:spPr>
        <p:txBody>
          <a:bodyPr wrap="square" rtlCol="0">
            <a:spAutoFit/>
          </a:bodyPr>
          <a:lstStyle/>
          <a:p>
            <a:pPr algn="ctr"/>
            <a:r>
              <a:rPr lang="en-US" altLang="ko-KR" sz="800" b="1" dirty="0" smtClean="0"/>
              <a:t>Northern West</a:t>
            </a:r>
            <a:endParaRPr lang="ko-KR" altLang="en-US" sz="800" b="1" dirty="0"/>
          </a:p>
        </p:txBody>
      </p:sp>
      <p:sp>
        <p:nvSpPr>
          <p:cNvPr id="44" name="직사각형 43"/>
          <p:cNvSpPr/>
          <p:nvPr/>
        </p:nvSpPr>
        <p:spPr>
          <a:xfrm>
            <a:off x="2446808" y="4797152"/>
            <a:ext cx="1546275" cy="21602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TextBox 44"/>
          <p:cNvSpPr txBox="1"/>
          <p:nvPr/>
        </p:nvSpPr>
        <p:spPr>
          <a:xfrm>
            <a:off x="2446809" y="4797152"/>
            <a:ext cx="1546274" cy="216024"/>
          </a:xfrm>
          <a:prstGeom prst="rect">
            <a:avLst/>
          </a:prstGeom>
          <a:noFill/>
          <a:ln>
            <a:solidFill>
              <a:schemeClr val="tx1"/>
            </a:solidFill>
          </a:ln>
        </p:spPr>
        <p:txBody>
          <a:bodyPr wrap="square" rtlCol="0">
            <a:spAutoFit/>
          </a:bodyPr>
          <a:lstStyle/>
          <a:p>
            <a:pPr algn="ctr"/>
            <a:r>
              <a:rPr lang="en-US" altLang="ko-KR" sz="800" b="1" dirty="0" smtClean="0"/>
              <a:t>West Coast</a:t>
            </a:r>
            <a:endParaRPr lang="ko-KR" altLang="en-US" sz="800" b="1" dirty="0"/>
          </a:p>
        </p:txBody>
      </p:sp>
      <p:sp>
        <p:nvSpPr>
          <p:cNvPr id="46" name="직사각형 45"/>
          <p:cNvSpPr/>
          <p:nvPr/>
        </p:nvSpPr>
        <p:spPr>
          <a:xfrm>
            <a:off x="4968998" y="3923531"/>
            <a:ext cx="1546275" cy="21602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TextBox 46"/>
          <p:cNvSpPr txBox="1"/>
          <p:nvPr/>
        </p:nvSpPr>
        <p:spPr>
          <a:xfrm>
            <a:off x="4968999" y="3923531"/>
            <a:ext cx="1546274" cy="216024"/>
          </a:xfrm>
          <a:prstGeom prst="rect">
            <a:avLst/>
          </a:prstGeom>
          <a:noFill/>
          <a:ln>
            <a:solidFill>
              <a:schemeClr val="tx1"/>
            </a:solidFill>
          </a:ln>
        </p:spPr>
        <p:txBody>
          <a:bodyPr wrap="square" rtlCol="0">
            <a:spAutoFit/>
          </a:bodyPr>
          <a:lstStyle/>
          <a:p>
            <a:pPr algn="ctr"/>
            <a:r>
              <a:rPr lang="en-US" altLang="ko-KR" sz="800" b="1" dirty="0" smtClean="0"/>
              <a:t>Mexico Partners</a:t>
            </a:r>
            <a:endParaRPr lang="ko-KR" altLang="en-US" sz="800" b="1" dirty="0"/>
          </a:p>
        </p:txBody>
      </p:sp>
      <p:sp>
        <p:nvSpPr>
          <p:cNvPr id="48" name="직사각형 47"/>
          <p:cNvSpPr/>
          <p:nvPr/>
        </p:nvSpPr>
        <p:spPr>
          <a:xfrm>
            <a:off x="4966146" y="4223827"/>
            <a:ext cx="1546275" cy="21602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 name="TextBox 48"/>
          <p:cNvSpPr txBox="1"/>
          <p:nvPr/>
        </p:nvSpPr>
        <p:spPr>
          <a:xfrm>
            <a:off x="4966147" y="4223827"/>
            <a:ext cx="1546274" cy="216024"/>
          </a:xfrm>
          <a:prstGeom prst="rect">
            <a:avLst/>
          </a:prstGeom>
          <a:noFill/>
          <a:ln>
            <a:solidFill>
              <a:schemeClr val="tx1"/>
            </a:solidFill>
          </a:ln>
        </p:spPr>
        <p:txBody>
          <a:bodyPr wrap="square" rtlCol="0">
            <a:spAutoFit/>
          </a:bodyPr>
          <a:lstStyle/>
          <a:p>
            <a:pPr algn="ctr"/>
            <a:r>
              <a:rPr lang="en-US" altLang="ko-KR" sz="800" b="1" dirty="0" smtClean="0"/>
              <a:t>Columbia Partners</a:t>
            </a:r>
            <a:endParaRPr lang="ko-KR" altLang="en-US" sz="800" b="1" dirty="0"/>
          </a:p>
        </p:txBody>
      </p:sp>
      <p:sp>
        <p:nvSpPr>
          <p:cNvPr id="50" name="직사각형 49"/>
          <p:cNvSpPr/>
          <p:nvPr/>
        </p:nvSpPr>
        <p:spPr>
          <a:xfrm>
            <a:off x="4966146" y="4509120"/>
            <a:ext cx="1546275" cy="21602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 name="TextBox 50"/>
          <p:cNvSpPr txBox="1"/>
          <p:nvPr/>
        </p:nvSpPr>
        <p:spPr>
          <a:xfrm>
            <a:off x="4941017" y="4509120"/>
            <a:ext cx="1571404" cy="215444"/>
          </a:xfrm>
          <a:prstGeom prst="rect">
            <a:avLst/>
          </a:prstGeom>
          <a:noFill/>
          <a:ln>
            <a:noFill/>
          </a:ln>
        </p:spPr>
        <p:txBody>
          <a:bodyPr wrap="square" rtlCol="0">
            <a:spAutoFit/>
          </a:bodyPr>
          <a:lstStyle/>
          <a:p>
            <a:pPr algn="ctr"/>
            <a:r>
              <a:rPr lang="en-US" altLang="ko-KR" sz="800" b="1" dirty="0" smtClean="0"/>
              <a:t>Trinidad &amp; Tobago Partners</a:t>
            </a:r>
            <a:endParaRPr lang="ko-KR" altLang="en-US" sz="800" b="1" dirty="0"/>
          </a:p>
        </p:txBody>
      </p:sp>
      <p:sp>
        <p:nvSpPr>
          <p:cNvPr id="52" name="직사각형 51"/>
          <p:cNvSpPr/>
          <p:nvPr/>
        </p:nvSpPr>
        <p:spPr>
          <a:xfrm>
            <a:off x="4966146" y="4797152"/>
            <a:ext cx="1546275" cy="21602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3" name="TextBox 52"/>
          <p:cNvSpPr txBox="1"/>
          <p:nvPr/>
        </p:nvSpPr>
        <p:spPr>
          <a:xfrm>
            <a:off x="4912442" y="4797152"/>
            <a:ext cx="1660342" cy="215444"/>
          </a:xfrm>
          <a:prstGeom prst="rect">
            <a:avLst/>
          </a:prstGeom>
          <a:noFill/>
          <a:ln>
            <a:noFill/>
          </a:ln>
        </p:spPr>
        <p:txBody>
          <a:bodyPr wrap="square" rtlCol="0">
            <a:spAutoFit/>
          </a:bodyPr>
          <a:lstStyle/>
          <a:p>
            <a:pPr algn="ctr"/>
            <a:r>
              <a:rPr lang="en-US" altLang="ko-KR" sz="800" b="1" dirty="0" smtClean="0"/>
              <a:t>Dominican Republic Partners</a:t>
            </a:r>
            <a:endParaRPr lang="ko-KR" altLang="en-US" sz="800" b="1" dirty="0"/>
          </a:p>
        </p:txBody>
      </p:sp>
      <p:sp>
        <p:nvSpPr>
          <p:cNvPr id="56" name="직사각형 55"/>
          <p:cNvSpPr/>
          <p:nvPr/>
        </p:nvSpPr>
        <p:spPr>
          <a:xfrm>
            <a:off x="5436095" y="3559299"/>
            <a:ext cx="1402259" cy="21602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7" name="TextBox 56"/>
          <p:cNvSpPr txBox="1"/>
          <p:nvPr/>
        </p:nvSpPr>
        <p:spPr>
          <a:xfrm>
            <a:off x="5436096" y="3559299"/>
            <a:ext cx="1402258" cy="216024"/>
          </a:xfrm>
          <a:prstGeom prst="rect">
            <a:avLst/>
          </a:prstGeom>
          <a:noFill/>
          <a:ln>
            <a:solidFill>
              <a:schemeClr val="tx1"/>
            </a:solidFill>
          </a:ln>
        </p:spPr>
        <p:txBody>
          <a:bodyPr wrap="square" rtlCol="0">
            <a:spAutoFit/>
          </a:bodyPr>
          <a:lstStyle/>
          <a:p>
            <a:pPr algn="ctr"/>
            <a:r>
              <a:rPr lang="en-US" altLang="ko-KR" sz="800" b="1" dirty="0" smtClean="0"/>
              <a:t>Western Region</a:t>
            </a:r>
            <a:endParaRPr lang="ko-KR" altLang="en-US" sz="800" b="1" dirty="0"/>
          </a:p>
        </p:txBody>
      </p:sp>
      <p:sp>
        <p:nvSpPr>
          <p:cNvPr id="58" name="직사각형 57"/>
          <p:cNvSpPr/>
          <p:nvPr/>
        </p:nvSpPr>
        <p:spPr>
          <a:xfrm>
            <a:off x="5436095" y="3271267"/>
            <a:ext cx="1402259" cy="21602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TextBox 58"/>
          <p:cNvSpPr txBox="1"/>
          <p:nvPr/>
        </p:nvSpPr>
        <p:spPr>
          <a:xfrm>
            <a:off x="5436096" y="3271267"/>
            <a:ext cx="1402258" cy="216024"/>
          </a:xfrm>
          <a:prstGeom prst="rect">
            <a:avLst/>
          </a:prstGeom>
          <a:noFill/>
          <a:ln>
            <a:solidFill>
              <a:schemeClr val="tx1"/>
            </a:solidFill>
          </a:ln>
        </p:spPr>
        <p:txBody>
          <a:bodyPr wrap="square" rtlCol="0">
            <a:spAutoFit/>
          </a:bodyPr>
          <a:lstStyle/>
          <a:p>
            <a:pPr algn="ctr"/>
            <a:r>
              <a:rPr lang="en-US" altLang="ko-KR" sz="800" b="1" dirty="0" smtClean="0"/>
              <a:t>Eastern Region</a:t>
            </a:r>
            <a:endParaRPr lang="ko-KR" altLang="en-US" sz="800" b="1" dirty="0"/>
          </a:p>
        </p:txBody>
      </p:sp>
      <p:cxnSp>
        <p:nvCxnSpPr>
          <p:cNvPr id="7" name="직선 연결선 6"/>
          <p:cNvCxnSpPr>
            <a:stCxn id="3" idx="2"/>
          </p:cNvCxnSpPr>
          <p:nvPr/>
        </p:nvCxnSpPr>
        <p:spPr>
          <a:xfrm>
            <a:off x="4289594" y="2708920"/>
            <a:ext cx="0" cy="21983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직선 연결선 62"/>
          <p:cNvCxnSpPr>
            <a:stCxn id="22" idx="3"/>
            <a:endCxn id="29" idx="1"/>
          </p:cNvCxnSpPr>
          <p:nvPr/>
        </p:nvCxnSpPr>
        <p:spPr>
          <a:xfrm flipV="1">
            <a:off x="3453978" y="3052006"/>
            <a:ext cx="1511970" cy="7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직선 연결선 64"/>
          <p:cNvCxnSpPr>
            <a:endCxn id="47" idx="1"/>
          </p:cNvCxnSpPr>
          <p:nvPr/>
        </p:nvCxnSpPr>
        <p:spPr>
          <a:xfrm>
            <a:off x="4289593" y="4031543"/>
            <a:ext cx="6794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직선 연결선 67"/>
          <p:cNvCxnSpPr/>
          <p:nvPr/>
        </p:nvCxnSpPr>
        <p:spPr>
          <a:xfrm>
            <a:off x="4299118" y="4346054"/>
            <a:ext cx="6794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직선 연결선 68"/>
          <p:cNvCxnSpPr/>
          <p:nvPr/>
        </p:nvCxnSpPr>
        <p:spPr>
          <a:xfrm>
            <a:off x="4299118" y="4619228"/>
            <a:ext cx="6794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직선 연결선 69"/>
          <p:cNvCxnSpPr/>
          <p:nvPr/>
        </p:nvCxnSpPr>
        <p:spPr>
          <a:xfrm>
            <a:off x="4299118" y="4907260"/>
            <a:ext cx="6794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직선 연결선 70"/>
          <p:cNvCxnSpPr/>
          <p:nvPr/>
        </p:nvCxnSpPr>
        <p:spPr>
          <a:xfrm>
            <a:off x="5075807" y="3160817"/>
            <a:ext cx="0" cy="5064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직선 연결선 73"/>
          <p:cNvCxnSpPr>
            <a:endCxn id="56" idx="1"/>
          </p:cNvCxnSpPr>
          <p:nvPr/>
        </p:nvCxnSpPr>
        <p:spPr>
          <a:xfrm>
            <a:off x="5075807" y="3667311"/>
            <a:ext cx="3602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직선 연결선 75"/>
          <p:cNvCxnSpPr/>
          <p:nvPr/>
        </p:nvCxnSpPr>
        <p:spPr>
          <a:xfrm>
            <a:off x="5078982" y="3378696"/>
            <a:ext cx="3602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직선 연결선 76"/>
          <p:cNvCxnSpPr/>
          <p:nvPr/>
        </p:nvCxnSpPr>
        <p:spPr>
          <a:xfrm>
            <a:off x="2098566" y="3160817"/>
            <a:ext cx="0" cy="17443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직선 연결선 78"/>
          <p:cNvCxnSpPr>
            <a:stCxn id="44" idx="1"/>
          </p:cNvCxnSpPr>
          <p:nvPr/>
        </p:nvCxnSpPr>
        <p:spPr>
          <a:xfrm flipH="1">
            <a:off x="2098566" y="4905164"/>
            <a:ext cx="3482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직선 연결선 81"/>
          <p:cNvCxnSpPr/>
          <p:nvPr/>
        </p:nvCxnSpPr>
        <p:spPr>
          <a:xfrm flipH="1">
            <a:off x="2098566" y="4619228"/>
            <a:ext cx="3482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직선 연결선 82"/>
          <p:cNvCxnSpPr/>
          <p:nvPr/>
        </p:nvCxnSpPr>
        <p:spPr>
          <a:xfrm flipH="1">
            <a:off x="2098566" y="4331196"/>
            <a:ext cx="3482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직선 연결선 83"/>
          <p:cNvCxnSpPr/>
          <p:nvPr/>
        </p:nvCxnSpPr>
        <p:spPr>
          <a:xfrm flipH="1">
            <a:off x="2108091" y="4043164"/>
            <a:ext cx="3482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직선 연결선 84"/>
          <p:cNvCxnSpPr/>
          <p:nvPr/>
        </p:nvCxnSpPr>
        <p:spPr>
          <a:xfrm flipH="1">
            <a:off x="2108091" y="3755132"/>
            <a:ext cx="3482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직선 연결선 85"/>
          <p:cNvCxnSpPr/>
          <p:nvPr/>
        </p:nvCxnSpPr>
        <p:spPr>
          <a:xfrm flipH="1">
            <a:off x="2108091" y="3467100"/>
            <a:ext cx="3482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4" name="그림 6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95303" y="903340"/>
            <a:ext cx="1068099" cy="840109"/>
          </a:xfrm>
          <a:prstGeom prst="rect">
            <a:avLst/>
          </a:prstGeom>
        </p:spPr>
      </p:pic>
      <p:sp>
        <p:nvSpPr>
          <p:cNvPr id="66" name="직사각형 65"/>
          <p:cNvSpPr/>
          <p:nvPr/>
        </p:nvSpPr>
        <p:spPr>
          <a:xfrm>
            <a:off x="6450298" y="904322"/>
            <a:ext cx="1195258" cy="578746"/>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7" name="직사각형 66"/>
          <p:cNvSpPr/>
          <p:nvPr/>
        </p:nvSpPr>
        <p:spPr>
          <a:xfrm>
            <a:off x="6490174" y="906919"/>
            <a:ext cx="1131640" cy="2353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2" name="TextBox 71"/>
          <p:cNvSpPr txBox="1"/>
          <p:nvPr/>
        </p:nvSpPr>
        <p:spPr>
          <a:xfrm>
            <a:off x="6446270" y="898293"/>
            <a:ext cx="1219448" cy="584775"/>
          </a:xfrm>
          <a:prstGeom prst="rect">
            <a:avLst/>
          </a:prstGeom>
          <a:noFill/>
        </p:spPr>
        <p:txBody>
          <a:bodyPr wrap="square" rtlCol="0">
            <a:spAutoFit/>
          </a:bodyPr>
          <a:lstStyle/>
          <a:p>
            <a:r>
              <a:rPr lang="en-US" altLang="ko-KR" sz="800" dirty="0" smtClean="0">
                <a:solidFill>
                  <a:prstClr val="black"/>
                </a:solidFill>
              </a:rPr>
              <a:t>Sales Network</a:t>
            </a:r>
          </a:p>
          <a:p>
            <a:endParaRPr lang="en-US" altLang="ko-KR" sz="800" dirty="0">
              <a:solidFill>
                <a:prstClr val="black"/>
              </a:solidFill>
            </a:endParaRPr>
          </a:p>
          <a:p>
            <a:r>
              <a:rPr lang="en-US" altLang="ko-KR" sz="800" dirty="0" smtClean="0">
                <a:solidFill>
                  <a:prstClr val="black"/>
                </a:solidFill>
              </a:rPr>
              <a:t>Sales Area</a:t>
            </a:r>
          </a:p>
          <a:p>
            <a:endParaRPr lang="en-US" altLang="ko-KR" sz="800" dirty="0">
              <a:solidFill>
                <a:prstClr val="black"/>
              </a:solidFill>
            </a:endParaRPr>
          </a:p>
        </p:txBody>
      </p:sp>
      <p:sp>
        <p:nvSpPr>
          <p:cNvPr id="73" name="TextBox 72"/>
          <p:cNvSpPr txBox="1"/>
          <p:nvPr/>
        </p:nvSpPr>
        <p:spPr>
          <a:xfrm>
            <a:off x="1907704" y="5343599"/>
            <a:ext cx="5112568" cy="369332"/>
          </a:xfrm>
          <a:prstGeom prst="rect">
            <a:avLst/>
          </a:prstGeom>
          <a:noFill/>
        </p:spPr>
        <p:txBody>
          <a:bodyPr wrap="square" rtlCol="0">
            <a:spAutoFit/>
          </a:bodyPr>
          <a:lstStyle/>
          <a:p>
            <a:pPr algn="just"/>
            <a:r>
              <a:rPr lang="en-US" altLang="ko-KR" sz="600" b="1" dirty="0">
                <a:latin typeface="Arial" pitchFamily="34" charset="0"/>
                <a:cs typeface="Arial" pitchFamily="34" charset="0"/>
              </a:rPr>
              <a:t>We are looking for regional representatives and distributors who wish to establish a long term relationship with PASI. We understand that our employees and business partners are extremely valuable to us. We look forward to working with you and achieving a successful business together</a:t>
            </a:r>
            <a:r>
              <a:rPr lang="en-US" altLang="ko-KR" sz="600" b="1" dirty="0" smtClean="0">
                <a:latin typeface="Arial" pitchFamily="34" charset="0"/>
                <a:cs typeface="Arial" pitchFamily="34" charset="0"/>
              </a:rPr>
              <a:t>.  Contact us for more information if you are  interested in working with us.    </a:t>
            </a:r>
            <a:endParaRPr lang="ko-KR" altLang="en-US" sz="600" b="1" dirty="0">
              <a:latin typeface="Arial" pitchFamily="34" charset="0"/>
              <a:cs typeface="Arial" pitchFamily="34" charset="0"/>
            </a:endParaRPr>
          </a:p>
        </p:txBody>
      </p:sp>
      <p:sp>
        <p:nvSpPr>
          <p:cNvPr id="89" name="직사각형 88"/>
          <p:cNvSpPr/>
          <p:nvPr/>
        </p:nvSpPr>
        <p:spPr>
          <a:xfrm>
            <a:off x="875433" y="6021288"/>
            <a:ext cx="7148759" cy="10772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0" name="TextBox 89"/>
          <p:cNvSpPr txBox="1"/>
          <p:nvPr/>
        </p:nvSpPr>
        <p:spPr>
          <a:xfrm>
            <a:off x="833581" y="6093296"/>
            <a:ext cx="7148759" cy="184666"/>
          </a:xfrm>
          <a:prstGeom prst="rect">
            <a:avLst/>
          </a:prstGeom>
          <a:noFill/>
        </p:spPr>
        <p:txBody>
          <a:bodyPr wrap="square" rtlCol="0">
            <a:spAutoFit/>
          </a:bodyPr>
          <a:lstStyle/>
          <a:p>
            <a:pPr algn="ctr"/>
            <a:r>
              <a:rPr lang="en-US" altLang="ko-KR" sz="600" dirty="0"/>
              <a:t>Copyright © 2012 by </a:t>
            </a:r>
            <a:r>
              <a:rPr lang="en-US" altLang="ko-KR" sz="600" dirty="0" err="1" smtClean="0"/>
              <a:t>PanAmerica</a:t>
            </a:r>
            <a:r>
              <a:rPr lang="en-US" altLang="ko-KR" sz="600" dirty="0" smtClean="0"/>
              <a:t> Supply, Inc.</a:t>
            </a:r>
            <a:endParaRPr lang="ko-KR" altLang="en-US" sz="600" dirty="0"/>
          </a:p>
        </p:txBody>
      </p:sp>
      <p:sp>
        <p:nvSpPr>
          <p:cNvPr id="97" name="직사각형 96"/>
          <p:cNvSpPr/>
          <p:nvPr/>
        </p:nvSpPr>
        <p:spPr>
          <a:xfrm>
            <a:off x="836217" y="624330"/>
            <a:ext cx="7148760" cy="27901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8" name="TextBox 97"/>
          <p:cNvSpPr txBox="1"/>
          <p:nvPr/>
        </p:nvSpPr>
        <p:spPr>
          <a:xfrm>
            <a:off x="3523770" y="662430"/>
            <a:ext cx="4504614" cy="215444"/>
          </a:xfrm>
          <a:prstGeom prst="rect">
            <a:avLst/>
          </a:prstGeom>
          <a:noFill/>
        </p:spPr>
        <p:txBody>
          <a:bodyPr wrap="square" rtlCol="0">
            <a:spAutoFit/>
          </a:bodyPr>
          <a:lstStyle/>
          <a:p>
            <a:r>
              <a:rPr lang="en-US" altLang="ko-KR" sz="800" b="1" dirty="0" smtClean="0">
                <a:solidFill>
                  <a:schemeClr val="bg2">
                    <a:lumMod val="50000"/>
                  </a:schemeClr>
                </a:solidFill>
                <a:latin typeface="Arial" pitchFamily="34" charset="0"/>
                <a:cs typeface="Arial" pitchFamily="34" charset="0"/>
              </a:rPr>
              <a:t>  </a:t>
            </a:r>
            <a:r>
              <a:rPr lang="en-US" altLang="ko-KR" sz="700" b="1" dirty="0" smtClean="0">
                <a:solidFill>
                  <a:schemeClr val="bg2">
                    <a:lumMod val="25000"/>
                  </a:schemeClr>
                </a:solidFill>
                <a:latin typeface="Arial" pitchFamily="34" charset="0"/>
                <a:cs typeface="Arial" pitchFamily="34" charset="0"/>
              </a:rPr>
              <a:t>Home</a:t>
            </a:r>
            <a:r>
              <a:rPr lang="ko-KR" altLang="en-US" sz="700" b="1" dirty="0" smtClean="0">
                <a:solidFill>
                  <a:schemeClr val="bg2">
                    <a:lumMod val="50000"/>
                  </a:schemeClr>
                </a:solidFill>
                <a:latin typeface="Arial" pitchFamily="34" charset="0"/>
                <a:cs typeface="Arial" pitchFamily="34" charset="0"/>
              </a:rPr>
              <a:t>    </a:t>
            </a:r>
            <a:r>
              <a:rPr lang="en-US" altLang="ko-KR" sz="700" dirty="0" smtClean="0">
                <a:solidFill>
                  <a:schemeClr val="bg2">
                    <a:lumMod val="25000"/>
                  </a:schemeClr>
                </a:solidFill>
                <a:latin typeface="Arial" pitchFamily="34" charset="0"/>
                <a:cs typeface="Arial" pitchFamily="34" charset="0"/>
              </a:rPr>
              <a:t>|  </a:t>
            </a:r>
            <a:r>
              <a:rPr lang="en-US" altLang="ko-KR" sz="700" b="1" dirty="0" smtClean="0">
                <a:solidFill>
                  <a:schemeClr val="bg2">
                    <a:lumMod val="25000"/>
                  </a:schemeClr>
                </a:solidFill>
                <a:latin typeface="Arial" pitchFamily="34" charset="0"/>
                <a:cs typeface="Arial" pitchFamily="34" charset="0"/>
              </a:rPr>
              <a:t>  About Us   </a:t>
            </a:r>
            <a:r>
              <a:rPr lang="en-US" altLang="ko-KR" sz="700" dirty="0" smtClean="0">
                <a:solidFill>
                  <a:schemeClr val="bg2">
                    <a:lumMod val="25000"/>
                  </a:schemeClr>
                </a:solidFill>
                <a:latin typeface="Arial" pitchFamily="34" charset="0"/>
                <a:cs typeface="Arial" pitchFamily="34" charset="0"/>
              </a:rPr>
              <a:t> |    </a:t>
            </a:r>
            <a:r>
              <a:rPr lang="en-US" altLang="ko-KR" sz="700" b="1" dirty="0" smtClean="0">
                <a:solidFill>
                  <a:schemeClr val="bg2">
                    <a:lumMod val="25000"/>
                  </a:schemeClr>
                </a:solidFill>
                <a:latin typeface="Arial" pitchFamily="34" charset="0"/>
                <a:cs typeface="Arial" pitchFamily="34" charset="0"/>
              </a:rPr>
              <a:t>Customer   </a:t>
            </a:r>
            <a:r>
              <a:rPr lang="en-US" altLang="ko-KR" sz="700" dirty="0" smtClean="0">
                <a:solidFill>
                  <a:schemeClr val="bg2">
                    <a:lumMod val="25000"/>
                  </a:schemeClr>
                </a:solidFill>
                <a:latin typeface="Arial" pitchFamily="34" charset="0"/>
                <a:cs typeface="Arial" pitchFamily="34" charset="0"/>
              </a:rPr>
              <a:t> |    </a:t>
            </a:r>
            <a:r>
              <a:rPr lang="en-US" altLang="ko-KR" sz="700" b="1" dirty="0" err="1" smtClean="0">
                <a:solidFill>
                  <a:schemeClr val="bg2">
                    <a:lumMod val="25000"/>
                  </a:schemeClr>
                </a:solidFill>
                <a:latin typeface="Arial" pitchFamily="34" charset="0"/>
                <a:cs typeface="Arial" pitchFamily="34" charset="0"/>
              </a:rPr>
              <a:t>Linecard</a:t>
            </a:r>
            <a:r>
              <a:rPr lang="en-US" altLang="ko-KR" sz="700" b="1" dirty="0" smtClean="0">
                <a:solidFill>
                  <a:schemeClr val="bg2">
                    <a:lumMod val="25000"/>
                  </a:schemeClr>
                </a:solidFill>
                <a:latin typeface="Arial" pitchFamily="34" charset="0"/>
                <a:cs typeface="Arial" pitchFamily="34" charset="0"/>
              </a:rPr>
              <a:t>    </a:t>
            </a:r>
            <a:r>
              <a:rPr lang="en-US" altLang="ko-KR" sz="700" dirty="0" smtClean="0">
                <a:solidFill>
                  <a:schemeClr val="bg2">
                    <a:lumMod val="25000"/>
                  </a:schemeClr>
                </a:solidFill>
                <a:latin typeface="Arial" pitchFamily="34" charset="0"/>
                <a:cs typeface="Arial" pitchFamily="34" charset="0"/>
              </a:rPr>
              <a:t>|   </a:t>
            </a:r>
            <a:r>
              <a:rPr lang="en-US" altLang="ko-KR" sz="700" b="1" dirty="0" smtClean="0">
                <a:solidFill>
                  <a:schemeClr val="bg2">
                    <a:lumMod val="25000"/>
                  </a:schemeClr>
                </a:solidFill>
                <a:latin typeface="Arial" pitchFamily="34" charset="0"/>
                <a:cs typeface="Arial" pitchFamily="34" charset="0"/>
              </a:rPr>
              <a:t> Product    </a:t>
            </a:r>
            <a:r>
              <a:rPr lang="en-US" altLang="ko-KR" sz="700" dirty="0" smtClean="0">
                <a:solidFill>
                  <a:schemeClr val="bg2">
                    <a:lumMod val="25000"/>
                  </a:schemeClr>
                </a:solidFill>
                <a:latin typeface="Arial" pitchFamily="34" charset="0"/>
                <a:cs typeface="Arial" pitchFamily="34" charset="0"/>
              </a:rPr>
              <a:t>| </a:t>
            </a:r>
            <a:r>
              <a:rPr lang="en-US" altLang="ko-KR" sz="700" b="1" dirty="0" smtClean="0">
                <a:solidFill>
                  <a:schemeClr val="bg2">
                    <a:lumMod val="25000"/>
                  </a:schemeClr>
                </a:solidFill>
                <a:latin typeface="Arial" pitchFamily="34" charset="0"/>
                <a:cs typeface="Arial" pitchFamily="34" charset="0"/>
              </a:rPr>
              <a:t>   </a:t>
            </a:r>
            <a:r>
              <a:rPr lang="en-US" altLang="ko-KR" sz="700" b="1" dirty="0" smtClean="0">
                <a:solidFill>
                  <a:schemeClr val="bg2">
                    <a:lumMod val="50000"/>
                  </a:schemeClr>
                </a:solidFill>
                <a:latin typeface="Arial" pitchFamily="34" charset="0"/>
                <a:cs typeface="Arial" pitchFamily="34" charset="0"/>
              </a:rPr>
              <a:t>Sales Network </a:t>
            </a:r>
            <a:r>
              <a:rPr lang="en-US" altLang="ko-KR" sz="700" b="1" dirty="0" smtClean="0">
                <a:solidFill>
                  <a:schemeClr val="bg2">
                    <a:lumMod val="25000"/>
                  </a:schemeClr>
                </a:solidFill>
                <a:latin typeface="Arial" pitchFamily="34" charset="0"/>
                <a:cs typeface="Arial" pitchFamily="34" charset="0"/>
              </a:rPr>
              <a:t>  </a:t>
            </a:r>
            <a:r>
              <a:rPr lang="en-US" altLang="ko-KR" sz="700" dirty="0" smtClean="0">
                <a:solidFill>
                  <a:schemeClr val="bg2">
                    <a:lumMod val="25000"/>
                  </a:schemeClr>
                </a:solidFill>
                <a:latin typeface="Arial" pitchFamily="34" charset="0"/>
                <a:cs typeface="Arial" pitchFamily="34" charset="0"/>
              </a:rPr>
              <a:t> |    </a:t>
            </a:r>
            <a:r>
              <a:rPr lang="en-US" altLang="ko-KR" sz="700" b="1" dirty="0" smtClean="0">
                <a:solidFill>
                  <a:schemeClr val="bg2">
                    <a:lumMod val="25000"/>
                  </a:schemeClr>
                </a:solidFill>
                <a:latin typeface="Arial" pitchFamily="34" charset="0"/>
                <a:cs typeface="Arial" pitchFamily="34" charset="0"/>
              </a:rPr>
              <a:t>Contact Us  </a:t>
            </a:r>
            <a:endParaRPr lang="ko-KR" altLang="en-US" sz="700" b="1" dirty="0">
              <a:solidFill>
                <a:schemeClr val="bg2">
                  <a:lumMod val="25000"/>
                </a:schemeClr>
              </a:solidFill>
              <a:latin typeface="Arial" pitchFamily="34" charset="0"/>
              <a:cs typeface="Arial" pitchFamily="34" charset="0"/>
            </a:endParaRPr>
          </a:p>
        </p:txBody>
      </p:sp>
      <p:sp>
        <p:nvSpPr>
          <p:cNvPr id="99" name="TextBox 98"/>
          <p:cNvSpPr txBox="1"/>
          <p:nvPr/>
        </p:nvSpPr>
        <p:spPr>
          <a:xfrm>
            <a:off x="1271859" y="642636"/>
            <a:ext cx="1679117" cy="246221"/>
          </a:xfrm>
          <a:prstGeom prst="rect">
            <a:avLst/>
          </a:prstGeom>
          <a:noFill/>
        </p:spPr>
        <p:txBody>
          <a:bodyPr wrap="square" rtlCol="0">
            <a:spAutoFit/>
          </a:bodyPr>
          <a:lstStyle/>
          <a:p>
            <a:pPr algn="ctr"/>
            <a:r>
              <a:rPr lang="en-US" altLang="ko-KR" sz="1000" b="1" i="1" dirty="0" err="1" smtClean="0">
                <a:solidFill>
                  <a:schemeClr val="bg2">
                    <a:lumMod val="25000"/>
                  </a:schemeClr>
                </a:solidFill>
                <a:latin typeface="Arial" pitchFamily="34" charset="0"/>
                <a:ea typeface="굴림체" pitchFamily="49" charset="-127"/>
                <a:cs typeface="Arial" pitchFamily="34" charset="0"/>
              </a:rPr>
              <a:t>PanAmerica</a:t>
            </a:r>
            <a:r>
              <a:rPr lang="en-US" altLang="ko-KR" sz="1000" b="1" i="1" dirty="0" smtClean="0">
                <a:solidFill>
                  <a:schemeClr val="bg2">
                    <a:lumMod val="25000"/>
                  </a:schemeClr>
                </a:solidFill>
                <a:latin typeface="Arial" pitchFamily="34" charset="0"/>
                <a:ea typeface="굴림체" pitchFamily="49" charset="-127"/>
                <a:cs typeface="Arial" pitchFamily="34" charset="0"/>
              </a:rPr>
              <a:t> Supply, Inc</a:t>
            </a:r>
            <a:r>
              <a:rPr lang="en-US" altLang="ko-KR" sz="1000" b="1" i="1" dirty="0" smtClean="0">
                <a:solidFill>
                  <a:schemeClr val="bg1">
                    <a:lumMod val="50000"/>
                  </a:schemeClr>
                </a:solidFill>
                <a:latin typeface="Arial" pitchFamily="34" charset="0"/>
                <a:ea typeface="굴림체" pitchFamily="49" charset="-127"/>
                <a:cs typeface="Arial" pitchFamily="34" charset="0"/>
              </a:rPr>
              <a:t>.</a:t>
            </a:r>
            <a:endParaRPr lang="ko-KR" altLang="en-US" sz="1000" b="1" i="1" dirty="0">
              <a:solidFill>
                <a:schemeClr val="bg1">
                  <a:lumMod val="50000"/>
                </a:schemeClr>
              </a:solidFill>
              <a:latin typeface="Arial" pitchFamily="34" charset="0"/>
              <a:ea typeface="굴림체" pitchFamily="49" charset="-127"/>
              <a:cs typeface="Arial" pitchFamily="34" charset="0"/>
            </a:endParaRPr>
          </a:p>
        </p:txBody>
      </p:sp>
      <p:pic>
        <p:nvPicPr>
          <p:cNvPr id="100" name="그림 9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1075" y="656756"/>
            <a:ext cx="467628" cy="221117"/>
          </a:xfrm>
          <a:prstGeom prst="rect">
            <a:avLst/>
          </a:prstGeom>
        </p:spPr>
      </p:pic>
    </p:spTree>
    <p:extLst>
      <p:ext uri="{BB962C8B-B14F-4D97-AF65-F5344CB8AC3E}">
        <p14:creationId xmlns:p14="http://schemas.microsoft.com/office/powerpoint/2010/main" val="23965906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690936" y="1556792"/>
            <a:ext cx="1242630" cy="276999"/>
          </a:xfrm>
          <a:prstGeom prst="rect">
            <a:avLst/>
          </a:prstGeom>
          <a:noFill/>
        </p:spPr>
        <p:txBody>
          <a:bodyPr wrap="square" rtlCol="0">
            <a:spAutoFit/>
          </a:bodyPr>
          <a:lstStyle/>
          <a:p>
            <a:pPr algn="ctr"/>
            <a:r>
              <a:rPr lang="en-US" altLang="ko-KR" sz="1200" dirty="0" smtClean="0">
                <a:latin typeface="Arial" pitchFamily="34" charset="0"/>
                <a:cs typeface="Arial" pitchFamily="34" charset="0"/>
              </a:rPr>
              <a:t>Sales Area</a:t>
            </a:r>
            <a:endParaRPr lang="ko-KR" altLang="en-US" sz="1200" dirty="0">
              <a:latin typeface="Arial" pitchFamily="34" charset="0"/>
              <a:cs typeface="Arial" pitchFamily="34" charset="0"/>
            </a:endParaRPr>
          </a:p>
        </p:txBody>
      </p:sp>
      <p:sp>
        <p:nvSpPr>
          <p:cNvPr id="64" name="직사각형 63"/>
          <p:cNvSpPr/>
          <p:nvPr/>
        </p:nvSpPr>
        <p:spPr>
          <a:xfrm>
            <a:off x="6450298" y="900680"/>
            <a:ext cx="1195258" cy="578746"/>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6" name="직사각형 65"/>
          <p:cNvSpPr/>
          <p:nvPr/>
        </p:nvSpPr>
        <p:spPr>
          <a:xfrm>
            <a:off x="6490174" y="1139553"/>
            <a:ext cx="1131640" cy="2353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7" name="TextBox 66"/>
          <p:cNvSpPr txBox="1"/>
          <p:nvPr/>
        </p:nvSpPr>
        <p:spPr>
          <a:xfrm>
            <a:off x="6446270" y="894651"/>
            <a:ext cx="1219448" cy="584775"/>
          </a:xfrm>
          <a:prstGeom prst="rect">
            <a:avLst/>
          </a:prstGeom>
          <a:noFill/>
        </p:spPr>
        <p:txBody>
          <a:bodyPr wrap="square" rtlCol="0">
            <a:spAutoFit/>
          </a:bodyPr>
          <a:lstStyle/>
          <a:p>
            <a:r>
              <a:rPr lang="en-US" altLang="ko-KR" sz="800" dirty="0" smtClean="0">
                <a:solidFill>
                  <a:prstClr val="black"/>
                </a:solidFill>
              </a:rPr>
              <a:t>Sales Network</a:t>
            </a:r>
          </a:p>
          <a:p>
            <a:endParaRPr lang="en-US" altLang="ko-KR" sz="800" dirty="0">
              <a:solidFill>
                <a:prstClr val="black"/>
              </a:solidFill>
            </a:endParaRPr>
          </a:p>
          <a:p>
            <a:r>
              <a:rPr lang="en-US" altLang="ko-KR" sz="800" dirty="0" smtClean="0">
                <a:solidFill>
                  <a:prstClr val="black"/>
                </a:solidFill>
              </a:rPr>
              <a:t>Sales Area</a:t>
            </a:r>
          </a:p>
          <a:p>
            <a:endParaRPr lang="en-US" altLang="ko-KR" sz="800" dirty="0">
              <a:solidFill>
                <a:prstClr val="black"/>
              </a:solidFill>
            </a:endParaRPr>
          </a:p>
        </p:txBody>
      </p:sp>
      <p:pic>
        <p:nvPicPr>
          <p:cNvPr id="6" name="그림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664" y="2132856"/>
            <a:ext cx="1739229" cy="1755185"/>
          </a:xfrm>
          <a:prstGeom prst="rect">
            <a:avLst/>
          </a:prstGeom>
        </p:spPr>
      </p:pic>
      <p:sp>
        <p:nvSpPr>
          <p:cNvPr id="8" name="TextBox 7"/>
          <p:cNvSpPr txBox="1"/>
          <p:nvPr/>
        </p:nvSpPr>
        <p:spPr>
          <a:xfrm>
            <a:off x="1164632" y="5517232"/>
            <a:ext cx="6388702" cy="338554"/>
          </a:xfrm>
          <a:prstGeom prst="rect">
            <a:avLst/>
          </a:prstGeom>
          <a:noFill/>
        </p:spPr>
        <p:txBody>
          <a:bodyPr wrap="square" rtlCol="0">
            <a:spAutoFit/>
          </a:bodyPr>
          <a:lstStyle/>
          <a:p>
            <a:pPr algn="just"/>
            <a:r>
              <a:rPr lang="en-US" altLang="ko-KR" sz="800" b="1" dirty="0" smtClean="0"/>
              <a:t>PASI is a global supplier for power industries in the Americas</a:t>
            </a:r>
            <a:r>
              <a:rPr lang="en-US" altLang="ko-KR" sz="800" dirty="0" smtClean="0"/>
              <a:t>. </a:t>
            </a:r>
            <a:r>
              <a:rPr lang="en-US" altLang="ko-KR" sz="800" b="1" dirty="0" smtClean="0"/>
              <a:t>Our main sales area is concentrated in the United States and Canada, supplemented by a growing network of agents in Mexico, Central America, South America, and the Caribbean Islands.</a:t>
            </a:r>
            <a:endParaRPr lang="ko-KR" altLang="en-US" sz="800" dirty="0"/>
          </a:p>
        </p:txBody>
      </p:sp>
      <p:pic>
        <p:nvPicPr>
          <p:cNvPr id="10" name="그림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928" y="1844824"/>
            <a:ext cx="3644531" cy="3048376"/>
          </a:xfrm>
          <a:prstGeom prst="rect">
            <a:avLst/>
          </a:prstGeom>
        </p:spPr>
      </p:pic>
      <p:sp>
        <p:nvSpPr>
          <p:cNvPr id="38" name="직사각형 37"/>
          <p:cNvSpPr/>
          <p:nvPr/>
        </p:nvSpPr>
        <p:spPr>
          <a:xfrm>
            <a:off x="883153" y="5908630"/>
            <a:ext cx="7148759" cy="10772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TextBox 38"/>
          <p:cNvSpPr txBox="1"/>
          <p:nvPr/>
        </p:nvSpPr>
        <p:spPr>
          <a:xfrm>
            <a:off x="841301" y="5980638"/>
            <a:ext cx="7148759" cy="184666"/>
          </a:xfrm>
          <a:prstGeom prst="rect">
            <a:avLst/>
          </a:prstGeom>
          <a:noFill/>
        </p:spPr>
        <p:txBody>
          <a:bodyPr wrap="square" rtlCol="0">
            <a:spAutoFit/>
          </a:bodyPr>
          <a:lstStyle/>
          <a:p>
            <a:pPr algn="ctr"/>
            <a:r>
              <a:rPr lang="en-US" altLang="ko-KR" sz="600" dirty="0"/>
              <a:t>Copyright © 2012 by </a:t>
            </a:r>
            <a:r>
              <a:rPr lang="en-US" altLang="ko-KR" sz="600" dirty="0" err="1" smtClean="0"/>
              <a:t>PanAmerica</a:t>
            </a:r>
            <a:r>
              <a:rPr lang="en-US" altLang="ko-KR" sz="600" dirty="0" smtClean="0"/>
              <a:t> Supply, Inc.</a:t>
            </a:r>
            <a:endParaRPr lang="ko-KR" altLang="en-US" sz="600" dirty="0"/>
          </a:p>
        </p:txBody>
      </p:sp>
      <p:sp>
        <p:nvSpPr>
          <p:cNvPr id="41" name="직사각형 40"/>
          <p:cNvSpPr/>
          <p:nvPr/>
        </p:nvSpPr>
        <p:spPr>
          <a:xfrm>
            <a:off x="864792" y="620688"/>
            <a:ext cx="7148760" cy="27901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TextBox 41"/>
          <p:cNvSpPr txBox="1"/>
          <p:nvPr/>
        </p:nvSpPr>
        <p:spPr>
          <a:xfrm>
            <a:off x="3552345" y="658788"/>
            <a:ext cx="4504614" cy="215444"/>
          </a:xfrm>
          <a:prstGeom prst="rect">
            <a:avLst/>
          </a:prstGeom>
          <a:noFill/>
        </p:spPr>
        <p:txBody>
          <a:bodyPr wrap="square" rtlCol="0">
            <a:spAutoFit/>
          </a:bodyPr>
          <a:lstStyle/>
          <a:p>
            <a:r>
              <a:rPr lang="en-US" altLang="ko-KR" sz="800" b="1" dirty="0" smtClean="0">
                <a:solidFill>
                  <a:schemeClr val="bg2">
                    <a:lumMod val="25000"/>
                  </a:schemeClr>
                </a:solidFill>
                <a:latin typeface="Arial" pitchFamily="34" charset="0"/>
                <a:cs typeface="Arial" pitchFamily="34" charset="0"/>
              </a:rPr>
              <a:t>  </a:t>
            </a:r>
            <a:r>
              <a:rPr lang="en-US" altLang="ko-KR" sz="700" b="1" dirty="0" smtClean="0">
                <a:solidFill>
                  <a:schemeClr val="bg2">
                    <a:lumMod val="25000"/>
                  </a:schemeClr>
                </a:solidFill>
                <a:latin typeface="Arial" pitchFamily="34" charset="0"/>
                <a:cs typeface="Arial" pitchFamily="34" charset="0"/>
              </a:rPr>
              <a:t>Home</a:t>
            </a:r>
            <a:r>
              <a:rPr lang="ko-KR" altLang="en-US" sz="700" b="1" dirty="0" smtClean="0">
                <a:solidFill>
                  <a:schemeClr val="bg2">
                    <a:lumMod val="25000"/>
                  </a:schemeClr>
                </a:solidFill>
                <a:latin typeface="Arial" pitchFamily="34" charset="0"/>
                <a:cs typeface="Arial" pitchFamily="34" charset="0"/>
              </a:rPr>
              <a:t>    </a:t>
            </a:r>
            <a:r>
              <a:rPr lang="en-US" altLang="ko-KR" sz="700" dirty="0" smtClean="0">
                <a:solidFill>
                  <a:schemeClr val="bg2">
                    <a:lumMod val="25000"/>
                  </a:schemeClr>
                </a:solidFill>
                <a:latin typeface="Arial" pitchFamily="34" charset="0"/>
                <a:cs typeface="Arial" pitchFamily="34" charset="0"/>
              </a:rPr>
              <a:t>|  </a:t>
            </a:r>
            <a:r>
              <a:rPr lang="en-US" altLang="ko-KR" sz="700" b="1" dirty="0" smtClean="0">
                <a:solidFill>
                  <a:schemeClr val="bg2">
                    <a:lumMod val="25000"/>
                  </a:schemeClr>
                </a:solidFill>
                <a:latin typeface="Arial" pitchFamily="34" charset="0"/>
                <a:cs typeface="Arial" pitchFamily="34" charset="0"/>
              </a:rPr>
              <a:t>  About Us   </a:t>
            </a:r>
            <a:r>
              <a:rPr lang="en-US" altLang="ko-KR" sz="700" dirty="0" smtClean="0">
                <a:solidFill>
                  <a:schemeClr val="bg2">
                    <a:lumMod val="25000"/>
                  </a:schemeClr>
                </a:solidFill>
                <a:latin typeface="Arial" pitchFamily="34" charset="0"/>
                <a:cs typeface="Arial" pitchFamily="34" charset="0"/>
              </a:rPr>
              <a:t> |    </a:t>
            </a:r>
            <a:r>
              <a:rPr lang="en-US" altLang="ko-KR" sz="700" b="1" dirty="0" smtClean="0">
                <a:solidFill>
                  <a:schemeClr val="bg2">
                    <a:lumMod val="25000"/>
                  </a:schemeClr>
                </a:solidFill>
                <a:latin typeface="Arial" pitchFamily="34" charset="0"/>
                <a:cs typeface="Arial" pitchFamily="34" charset="0"/>
              </a:rPr>
              <a:t>Customer   </a:t>
            </a:r>
            <a:r>
              <a:rPr lang="en-US" altLang="ko-KR" sz="700" dirty="0" smtClean="0">
                <a:solidFill>
                  <a:schemeClr val="bg2">
                    <a:lumMod val="25000"/>
                  </a:schemeClr>
                </a:solidFill>
                <a:latin typeface="Arial" pitchFamily="34" charset="0"/>
                <a:cs typeface="Arial" pitchFamily="34" charset="0"/>
              </a:rPr>
              <a:t> |    </a:t>
            </a:r>
            <a:r>
              <a:rPr lang="en-US" altLang="ko-KR" sz="700" b="1" dirty="0" err="1" smtClean="0">
                <a:solidFill>
                  <a:schemeClr val="bg2">
                    <a:lumMod val="25000"/>
                  </a:schemeClr>
                </a:solidFill>
                <a:latin typeface="Arial" pitchFamily="34" charset="0"/>
                <a:cs typeface="Arial" pitchFamily="34" charset="0"/>
              </a:rPr>
              <a:t>Linecard</a:t>
            </a:r>
            <a:r>
              <a:rPr lang="en-US" altLang="ko-KR" sz="700" b="1" dirty="0" smtClean="0">
                <a:solidFill>
                  <a:schemeClr val="bg2">
                    <a:lumMod val="25000"/>
                  </a:schemeClr>
                </a:solidFill>
                <a:latin typeface="Arial" pitchFamily="34" charset="0"/>
                <a:cs typeface="Arial" pitchFamily="34" charset="0"/>
              </a:rPr>
              <a:t>    </a:t>
            </a:r>
            <a:r>
              <a:rPr lang="en-US" altLang="ko-KR" sz="700" dirty="0" smtClean="0">
                <a:solidFill>
                  <a:schemeClr val="bg2">
                    <a:lumMod val="25000"/>
                  </a:schemeClr>
                </a:solidFill>
                <a:latin typeface="Arial" pitchFamily="34" charset="0"/>
                <a:cs typeface="Arial" pitchFamily="34" charset="0"/>
              </a:rPr>
              <a:t>|   </a:t>
            </a:r>
            <a:r>
              <a:rPr lang="en-US" altLang="ko-KR" sz="700" b="1" dirty="0" smtClean="0">
                <a:solidFill>
                  <a:schemeClr val="bg2">
                    <a:lumMod val="25000"/>
                  </a:schemeClr>
                </a:solidFill>
                <a:latin typeface="Arial" pitchFamily="34" charset="0"/>
                <a:cs typeface="Arial" pitchFamily="34" charset="0"/>
              </a:rPr>
              <a:t> Product    </a:t>
            </a:r>
            <a:r>
              <a:rPr lang="en-US" altLang="ko-KR" sz="700" dirty="0" smtClean="0">
                <a:solidFill>
                  <a:schemeClr val="bg2">
                    <a:lumMod val="25000"/>
                  </a:schemeClr>
                </a:solidFill>
                <a:latin typeface="Arial" pitchFamily="34" charset="0"/>
                <a:cs typeface="Arial" pitchFamily="34" charset="0"/>
              </a:rPr>
              <a:t>| </a:t>
            </a:r>
            <a:r>
              <a:rPr lang="en-US" altLang="ko-KR" sz="700" b="1" dirty="0" smtClean="0">
                <a:solidFill>
                  <a:schemeClr val="bg2">
                    <a:lumMod val="25000"/>
                  </a:schemeClr>
                </a:solidFill>
                <a:latin typeface="Arial" pitchFamily="34" charset="0"/>
                <a:cs typeface="Arial" pitchFamily="34" charset="0"/>
              </a:rPr>
              <a:t>   </a:t>
            </a:r>
            <a:r>
              <a:rPr lang="en-US" altLang="ko-KR" sz="700" b="1" dirty="0" smtClean="0">
                <a:solidFill>
                  <a:schemeClr val="bg2">
                    <a:lumMod val="50000"/>
                  </a:schemeClr>
                </a:solidFill>
                <a:latin typeface="Arial" pitchFamily="34" charset="0"/>
                <a:cs typeface="Arial" pitchFamily="34" charset="0"/>
              </a:rPr>
              <a:t>Sales Network</a:t>
            </a:r>
            <a:r>
              <a:rPr lang="en-US" altLang="ko-KR" sz="700" b="1" dirty="0" smtClean="0">
                <a:solidFill>
                  <a:schemeClr val="bg2">
                    <a:lumMod val="25000"/>
                  </a:schemeClr>
                </a:solidFill>
                <a:latin typeface="Arial" pitchFamily="34" charset="0"/>
                <a:cs typeface="Arial" pitchFamily="34" charset="0"/>
              </a:rPr>
              <a:t>   </a:t>
            </a:r>
            <a:r>
              <a:rPr lang="en-US" altLang="ko-KR" sz="700" dirty="0" smtClean="0">
                <a:solidFill>
                  <a:schemeClr val="bg2">
                    <a:lumMod val="25000"/>
                  </a:schemeClr>
                </a:solidFill>
                <a:latin typeface="Arial" pitchFamily="34" charset="0"/>
                <a:cs typeface="Arial" pitchFamily="34" charset="0"/>
              </a:rPr>
              <a:t> |    </a:t>
            </a:r>
            <a:r>
              <a:rPr lang="en-US" altLang="ko-KR" sz="700" b="1" dirty="0" smtClean="0">
                <a:solidFill>
                  <a:schemeClr val="bg2">
                    <a:lumMod val="25000"/>
                  </a:schemeClr>
                </a:solidFill>
                <a:latin typeface="Arial" pitchFamily="34" charset="0"/>
                <a:cs typeface="Arial" pitchFamily="34" charset="0"/>
              </a:rPr>
              <a:t>Contact Us  </a:t>
            </a:r>
            <a:endParaRPr lang="ko-KR" altLang="en-US" sz="700" b="1" dirty="0">
              <a:solidFill>
                <a:schemeClr val="bg2">
                  <a:lumMod val="25000"/>
                </a:schemeClr>
              </a:solidFill>
              <a:latin typeface="Arial" pitchFamily="34" charset="0"/>
              <a:cs typeface="Arial" pitchFamily="34" charset="0"/>
            </a:endParaRPr>
          </a:p>
        </p:txBody>
      </p:sp>
      <p:sp>
        <p:nvSpPr>
          <p:cNvPr id="43" name="TextBox 42"/>
          <p:cNvSpPr txBox="1"/>
          <p:nvPr/>
        </p:nvSpPr>
        <p:spPr>
          <a:xfrm>
            <a:off x="1300434" y="638994"/>
            <a:ext cx="1679117" cy="246221"/>
          </a:xfrm>
          <a:prstGeom prst="rect">
            <a:avLst/>
          </a:prstGeom>
          <a:noFill/>
        </p:spPr>
        <p:txBody>
          <a:bodyPr wrap="square" rtlCol="0">
            <a:spAutoFit/>
          </a:bodyPr>
          <a:lstStyle/>
          <a:p>
            <a:pPr algn="ctr"/>
            <a:r>
              <a:rPr lang="en-US" altLang="ko-KR" sz="1000" b="1" i="1" dirty="0" err="1" smtClean="0">
                <a:solidFill>
                  <a:schemeClr val="bg2">
                    <a:lumMod val="25000"/>
                  </a:schemeClr>
                </a:solidFill>
                <a:latin typeface="Arial" pitchFamily="34" charset="0"/>
                <a:ea typeface="굴림체" pitchFamily="49" charset="-127"/>
                <a:cs typeface="Arial" pitchFamily="34" charset="0"/>
              </a:rPr>
              <a:t>PanAmerica</a:t>
            </a:r>
            <a:r>
              <a:rPr lang="en-US" altLang="ko-KR" sz="1000" b="1" i="1" dirty="0" smtClean="0">
                <a:solidFill>
                  <a:schemeClr val="bg2">
                    <a:lumMod val="25000"/>
                  </a:schemeClr>
                </a:solidFill>
                <a:latin typeface="Arial" pitchFamily="34" charset="0"/>
                <a:ea typeface="굴림체" pitchFamily="49" charset="-127"/>
                <a:cs typeface="Arial" pitchFamily="34" charset="0"/>
              </a:rPr>
              <a:t> Supply, Inc</a:t>
            </a:r>
            <a:r>
              <a:rPr lang="en-US" altLang="ko-KR" sz="1000" b="1" i="1" dirty="0" smtClean="0">
                <a:solidFill>
                  <a:schemeClr val="bg1">
                    <a:lumMod val="50000"/>
                  </a:schemeClr>
                </a:solidFill>
                <a:latin typeface="Arial" pitchFamily="34" charset="0"/>
                <a:ea typeface="굴림체" pitchFamily="49" charset="-127"/>
                <a:cs typeface="Arial" pitchFamily="34" charset="0"/>
              </a:rPr>
              <a:t>.</a:t>
            </a:r>
            <a:endParaRPr lang="ko-KR" altLang="en-US" sz="1000" b="1" i="1" dirty="0">
              <a:solidFill>
                <a:schemeClr val="bg1">
                  <a:lumMod val="50000"/>
                </a:schemeClr>
              </a:solidFill>
              <a:latin typeface="Arial" pitchFamily="34" charset="0"/>
              <a:ea typeface="굴림체" pitchFamily="49" charset="-127"/>
              <a:cs typeface="Arial" pitchFamily="34" charset="0"/>
            </a:endParaRPr>
          </a:p>
        </p:txBody>
      </p:sp>
      <p:pic>
        <p:nvPicPr>
          <p:cNvPr id="44" name="그림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650" y="653114"/>
            <a:ext cx="467628" cy="221117"/>
          </a:xfrm>
          <a:prstGeom prst="rect">
            <a:avLst/>
          </a:prstGeom>
        </p:spPr>
      </p:pic>
    </p:spTree>
    <p:extLst>
      <p:ext uri="{BB962C8B-B14F-4D97-AF65-F5344CB8AC3E}">
        <p14:creationId xmlns:p14="http://schemas.microsoft.com/office/powerpoint/2010/main" val="6585234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직사각형 7"/>
          <p:cNvSpPr/>
          <p:nvPr/>
        </p:nvSpPr>
        <p:spPr>
          <a:xfrm>
            <a:off x="5436097" y="3253480"/>
            <a:ext cx="2232248" cy="1440160"/>
          </a:xfrm>
          <a:prstGeom prst="rect">
            <a:avLst/>
          </a:prstGeom>
          <a:no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n w="3175">
                <a:solidFill>
                  <a:schemeClr val="tx1"/>
                </a:solidFill>
              </a:ln>
              <a:solidFill>
                <a:schemeClr val="accent3">
                  <a:lumMod val="20000"/>
                  <a:lumOff val="80000"/>
                </a:schemeClr>
              </a:solidFill>
            </a:endParaRPr>
          </a:p>
        </p:txBody>
      </p:sp>
      <p:sp>
        <p:nvSpPr>
          <p:cNvPr id="21" name="TextBox 20"/>
          <p:cNvSpPr txBox="1"/>
          <p:nvPr/>
        </p:nvSpPr>
        <p:spPr>
          <a:xfrm>
            <a:off x="1116717" y="1628800"/>
            <a:ext cx="1131977" cy="276999"/>
          </a:xfrm>
          <a:prstGeom prst="rect">
            <a:avLst/>
          </a:prstGeom>
          <a:noFill/>
        </p:spPr>
        <p:txBody>
          <a:bodyPr wrap="square" rtlCol="0">
            <a:spAutoFit/>
          </a:bodyPr>
          <a:lstStyle/>
          <a:p>
            <a:r>
              <a:rPr lang="en-US" altLang="ko-KR" sz="1200" dirty="0" smtClean="0">
                <a:latin typeface="Arial" pitchFamily="34" charset="0"/>
                <a:cs typeface="Arial" pitchFamily="34" charset="0"/>
              </a:rPr>
              <a:t>Contact Us</a:t>
            </a:r>
          </a:p>
        </p:txBody>
      </p:sp>
      <p:sp>
        <p:nvSpPr>
          <p:cNvPr id="5" name="직사각형 4"/>
          <p:cNvSpPr/>
          <p:nvPr/>
        </p:nvSpPr>
        <p:spPr>
          <a:xfrm>
            <a:off x="1920158" y="2065638"/>
            <a:ext cx="1408656" cy="144016"/>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직사각형 21"/>
          <p:cNvSpPr/>
          <p:nvPr/>
        </p:nvSpPr>
        <p:spPr>
          <a:xfrm>
            <a:off x="1917249" y="2286339"/>
            <a:ext cx="1408656" cy="144016"/>
          </a:xfrm>
          <a:prstGeom prst="rect">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직사각형 24"/>
          <p:cNvSpPr/>
          <p:nvPr/>
        </p:nvSpPr>
        <p:spPr>
          <a:xfrm>
            <a:off x="1917249" y="2521309"/>
            <a:ext cx="1408656" cy="144016"/>
          </a:xfrm>
          <a:prstGeom prst="rect">
            <a:avLst/>
          </a:prstGeom>
          <a:no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직사각형 27"/>
          <p:cNvSpPr/>
          <p:nvPr/>
        </p:nvSpPr>
        <p:spPr>
          <a:xfrm>
            <a:off x="1924729" y="3277868"/>
            <a:ext cx="3220743" cy="1415772"/>
          </a:xfrm>
          <a:prstGeom prst="rect">
            <a:avLst/>
          </a:prstGeom>
          <a:no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1123525" y="2029924"/>
            <a:ext cx="793724" cy="215444"/>
          </a:xfrm>
          <a:prstGeom prst="rect">
            <a:avLst/>
          </a:prstGeom>
          <a:noFill/>
        </p:spPr>
        <p:txBody>
          <a:bodyPr wrap="square" rtlCol="0">
            <a:spAutoFit/>
          </a:bodyPr>
          <a:lstStyle/>
          <a:p>
            <a:pPr algn="r"/>
            <a:r>
              <a:rPr lang="en-US" altLang="ko-KR" sz="800" dirty="0" smtClean="0"/>
              <a:t>Company:</a:t>
            </a:r>
            <a:endParaRPr lang="ko-KR" altLang="en-US" sz="800" dirty="0"/>
          </a:p>
        </p:txBody>
      </p:sp>
      <p:sp>
        <p:nvSpPr>
          <p:cNvPr id="29" name="TextBox 28"/>
          <p:cNvSpPr txBox="1"/>
          <p:nvPr/>
        </p:nvSpPr>
        <p:spPr>
          <a:xfrm>
            <a:off x="1126035" y="2245368"/>
            <a:ext cx="798693" cy="215444"/>
          </a:xfrm>
          <a:prstGeom prst="rect">
            <a:avLst/>
          </a:prstGeom>
          <a:noFill/>
        </p:spPr>
        <p:txBody>
          <a:bodyPr wrap="square" rtlCol="0">
            <a:spAutoFit/>
          </a:bodyPr>
          <a:lstStyle/>
          <a:p>
            <a:pPr algn="r"/>
            <a:r>
              <a:rPr lang="en-US" altLang="ko-KR" sz="800" dirty="0" smtClean="0"/>
              <a:t>Name:</a:t>
            </a:r>
            <a:endParaRPr lang="ko-KR" altLang="en-US" sz="800" dirty="0"/>
          </a:p>
        </p:txBody>
      </p:sp>
      <p:sp>
        <p:nvSpPr>
          <p:cNvPr id="32" name="TextBox 31"/>
          <p:cNvSpPr txBox="1"/>
          <p:nvPr/>
        </p:nvSpPr>
        <p:spPr>
          <a:xfrm>
            <a:off x="1131069" y="2482224"/>
            <a:ext cx="786179" cy="215444"/>
          </a:xfrm>
          <a:prstGeom prst="rect">
            <a:avLst/>
          </a:prstGeom>
          <a:noFill/>
        </p:spPr>
        <p:txBody>
          <a:bodyPr wrap="square" rtlCol="0">
            <a:spAutoFit/>
          </a:bodyPr>
          <a:lstStyle/>
          <a:p>
            <a:pPr algn="r"/>
            <a:r>
              <a:rPr lang="en-US" altLang="ko-KR" sz="800" dirty="0" smtClean="0"/>
              <a:t>E-mail:</a:t>
            </a:r>
            <a:endParaRPr lang="ko-KR" altLang="en-US" sz="800" dirty="0"/>
          </a:p>
        </p:txBody>
      </p:sp>
      <p:sp>
        <p:nvSpPr>
          <p:cNvPr id="33" name="직사각형 32"/>
          <p:cNvSpPr/>
          <p:nvPr/>
        </p:nvSpPr>
        <p:spPr>
          <a:xfrm>
            <a:off x="1917248" y="3000067"/>
            <a:ext cx="1408656" cy="144016"/>
          </a:xfrm>
          <a:prstGeom prst="rect">
            <a:avLst/>
          </a:prstGeom>
          <a:no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TextBox 35"/>
          <p:cNvSpPr txBox="1"/>
          <p:nvPr/>
        </p:nvSpPr>
        <p:spPr>
          <a:xfrm>
            <a:off x="1134070" y="2966028"/>
            <a:ext cx="783178" cy="215444"/>
          </a:xfrm>
          <a:prstGeom prst="rect">
            <a:avLst/>
          </a:prstGeom>
          <a:noFill/>
        </p:spPr>
        <p:txBody>
          <a:bodyPr wrap="square" rtlCol="0">
            <a:spAutoFit/>
          </a:bodyPr>
          <a:lstStyle/>
          <a:p>
            <a:pPr algn="r"/>
            <a:r>
              <a:rPr lang="en-US" altLang="ko-KR" sz="800" dirty="0" smtClean="0"/>
              <a:t>Subject:</a:t>
            </a:r>
            <a:endParaRPr lang="ko-KR" altLang="en-US" sz="800" dirty="0"/>
          </a:p>
        </p:txBody>
      </p:sp>
      <p:sp>
        <p:nvSpPr>
          <p:cNvPr id="37" name="TextBox 36"/>
          <p:cNvSpPr txBox="1"/>
          <p:nvPr/>
        </p:nvSpPr>
        <p:spPr>
          <a:xfrm>
            <a:off x="1139696" y="3229097"/>
            <a:ext cx="783178" cy="215444"/>
          </a:xfrm>
          <a:prstGeom prst="rect">
            <a:avLst/>
          </a:prstGeom>
          <a:noFill/>
        </p:spPr>
        <p:txBody>
          <a:bodyPr wrap="square" rtlCol="0">
            <a:spAutoFit/>
          </a:bodyPr>
          <a:lstStyle/>
          <a:p>
            <a:pPr algn="r"/>
            <a:r>
              <a:rPr lang="en-US" altLang="ko-KR" sz="800" dirty="0" smtClean="0"/>
              <a:t>Message:</a:t>
            </a:r>
            <a:endParaRPr lang="ko-KR" altLang="en-US" sz="800" dirty="0"/>
          </a:p>
        </p:txBody>
      </p:sp>
      <p:sp>
        <p:nvSpPr>
          <p:cNvPr id="7" name="TextBox 6"/>
          <p:cNvSpPr txBox="1"/>
          <p:nvPr/>
        </p:nvSpPr>
        <p:spPr>
          <a:xfrm>
            <a:off x="5436096" y="3277868"/>
            <a:ext cx="2272367" cy="1415772"/>
          </a:xfrm>
          <a:prstGeom prst="rect">
            <a:avLst/>
          </a:prstGeom>
          <a:noFill/>
        </p:spPr>
        <p:txBody>
          <a:bodyPr wrap="square" rtlCol="0">
            <a:spAutoFit/>
          </a:bodyPr>
          <a:lstStyle/>
          <a:p>
            <a:pPr algn="ctr"/>
            <a:r>
              <a:rPr lang="en-US" altLang="ko-KR" sz="1200" b="1" dirty="0" err="1" smtClean="0">
                <a:latin typeface="Arial" pitchFamily="34" charset="0"/>
                <a:cs typeface="Arial" pitchFamily="34" charset="0"/>
              </a:rPr>
              <a:t>PanAmerica</a:t>
            </a:r>
            <a:r>
              <a:rPr lang="en-US" altLang="ko-KR" sz="1200" b="1" dirty="0" smtClean="0">
                <a:latin typeface="Arial" pitchFamily="34" charset="0"/>
                <a:cs typeface="Arial" pitchFamily="34" charset="0"/>
              </a:rPr>
              <a:t> Supply, Inc.</a:t>
            </a:r>
          </a:p>
          <a:p>
            <a:endParaRPr lang="en-US" altLang="ko-KR" sz="600" b="1" dirty="0" smtClean="0">
              <a:latin typeface="Arial" pitchFamily="34" charset="0"/>
              <a:cs typeface="Arial" pitchFamily="34" charset="0"/>
            </a:endParaRPr>
          </a:p>
          <a:p>
            <a:r>
              <a:rPr lang="en-US" altLang="ko-KR" sz="1000" b="1" dirty="0" smtClean="0">
                <a:latin typeface="Arial" pitchFamily="34" charset="0"/>
                <a:cs typeface="Arial" pitchFamily="34" charset="0"/>
              </a:rPr>
              <a:t>   Headquarter</a:t>
            </a:r>
          </a:p>
          <a:p>
            <a:r>
              <a:rPr lang="en-US" altLang="ko-KR" sz="800" b="1" dirty="0" smtClean="0">
                <a:latin typeface="Arial" pitchFamily="34" charset="0"/>
                <a:cs typeface="Arial" pitchFamily="34" charset="0"/>
              </a:rPr>
              <a:t>   21414 Provincial Blvd.</a:t>
            </a:r>
          </a:p>
          <a:p>
            <a:r>
              <a:rPr lang="en-US" altLang="ko-KR" sz="800" b="1" dirty="0" smtClean="0">
                <a:latin typeface="Arial" pitchFamily="34" charset="0"/>
                <a:cs typeface="Arial" pitchFamily="34" charset="0"/>
              </a:rPr>
              <a:t>   Katy, TX 77450</a:t>
            </a:r>
          </a:p>
          <a:p>
            <a:r>
              <a:rPr lang="en-US" altLang="ko-KR" sz="800" b="1" dirty="0" smtClean="0">
                <a:latin typeface="Arial" pitchFamily="34" charset="0"/>
                <a:cs typeface="Arial" pitchFamily="34" charset="0"/>
              </a:rPr>
              <a:t>   Phone:  (281) 646-8472</a:t>
            </a:r>
          </a:p>
          <a:p>
            <a:r>
              <a:rPr lang="en-US" altLang="ko-KR" sz="800" b="1" dirty="0" smtClean="0">
                <a:latin typeface="Arial" pitchFamily="34" charset="0"/>
                <a:cs typeface="Arial" pitchFamily="34" charset="0"/>
              </a:rPr>
              <a:t>                 (281) 646-8473</a:t>
            </a:r>
          </a:p>
          <a:p>
            <a:r>
              <a:rPr lang="en-US" altLang="ko-KR" sz="800" b="1" dirty="0" smtClean="0">
                <a:latin typeface="Arial" pitchFamily="34" charset="0"/>
                <a:cs typeface="Arial" pitchFamily="34" charset="0"/>
              </a:rPr>
              <a:t>   Fax:       (281) 646-8474</a:t>
            </a:r>
          </a:p>
          <a:p>
            <a:r>
              <a:rPr lang="en-US" altLang="ko-KR" sz="800" b="1" dirty="0" smtClean="0">
                <a:latin typeface="Arial" pitchFamily="34" charset="0"/>
                <a:cs typeface="Arial" pitchFamily="34" charset="0"/>
              </a:rPr>
              <a:t>   E-mail:   inquiry@panamericasupply.com</a:t>
            </a:r>
            <a:endParaRPr lang="en-US" altLang="ko-KR" sz="800" b="1" dirty="0">
              <a:latin typeface="Arial" pitchFamily="34" charset="0"/>
              <a:cs typeface="Arial" pitchFamily="34" charset="0"/>
            </a:endParaRPr>
          </a:p>
          <a:p>
            <a:r>
              <a:rPr lang="en-US" altLang="ko-KR" sz="800" b="1" dirty="0" smtClean="0">
                <a:latin typeface="Arial" pitchFamily="34" charset="0"/>
                <a:cs typeface="Arial" pitchFamily="34" charset="0"/>
              </a:rPr>
              <a:t>   Skype:   </a:t>
            </a:r>
            <a:r>
              <a:rPr lang="en-US" altLang="ko-KR" sz="800" b="1" dirty="0" err="1" smtClean="0">
                <a:latin typeface="Arial" pitchFamily="34" charset="0"/>
                <a:cs typeface="Arial" pitchFamily="34" charset="0"/>
              </a:rPr>
              <a:t>panamericasupply</a:t>
            </a:r>
            <a:endParaRPr lang="en-US" altLang="ko-KR" sz="800" b="1" dirty="0" smtClean="0">
              <a:latin typeface="Arial" pitchFamily="34" charset="0"/>
              <a:cs typeface="Arial" pitchFamily="34" charset="0"/>
            </a:endParaRPr>
          </a:p>
        </p:txBody>
      </p:sp>
      <p:sp>
        <p:nvSpPr>
          <p:cNvPr id="4" name="TextBox 3"/>
          <p:cNvSpPr txBox="1"/>
          <p:nvPr/>
        </p:nvSpPr>
        <p:spPr>
          <a:xfrm>
            <a:off x="4221160" y="4838236"/>
            <a:ext cx="926904" cy="215444"/>
          </a:xfrm>
          <a:prstGeom prst="rect">
            <a:avLst/>
          </a:prstGeom>
          <a:solidFill>
            <a:schemeClr val="accent1">
              <a:lumMod val="20000"/>
              <a:lumOff val="80000"/>
            </a:schemeClr>
          </a:solidFill>
          <a:ln>
            <a:solidFill>
              <a:srgbClr val="0033CC"/>
            </a:solidFill>
          </a:ln>
        </p:spPr>
        <p:txBody>
          <a:bodyPr wrap="square" rtlCol="0">
            <a:spAutoFit/>
          </a:bodyPr>
          <a:lstStyle/>
          <a:p>
            <a:pPr algn="ctr"/>
            <a:r>
              <a:rPr lang="en-US" altLang="ko-KR" sz="800" b="1" dirty="0" smtClean="0">
                <a:solidFill>
                  <a:schemeClr val="tx2"/>
                </a:solidFill>
                <a:latin typeface="Arial" pitchFamily="34" charset="0"/>
                <a:cs typeface="Arial" pitchFamily="34" charset="0"/>
              </a:rPr>
              <a:t>Send</a:t>
            </a:r>
            <a:r>
              <a:rPr lang="ko-KR" altLang="en-US" sz="800" b="1" dirty="0" smtClean="0">
                <a:solidFill>
                  <a:schemeClr val="tx2"/>
                </a:solidFill>
                <a:latin typeface="Arial" pitchFamily="34" charset="0"/>
                <a:cs typeface="Arial" pitchFamily="34" charset="0"/>
              </a:rPr>
              <a:t> </a:t>
            </a:r>
            <a:r>
              <a:rPr lang="en-US" altLang="ko-KR" sz="800" b="1" dirty="0" smtClean="0">
                <a:solidFill>
                  <a:schemeClr val="tx2"/>
                </a:solidFill>
                <a:latin typeface="Arial" pitchFamily="34" charset="0"/>
                <a:cs typeface="Arial" pitchFamily="34" charset="0"/>
              </a:rPr>
              <a:t>Inquiries</a:t>
            </a:r>
            <a:endParaRPr lang="ko-KR" altLang="en-US" sz="800" b="1" dirty="0">
              <a:solidFill>
                <a:schemeClr val="tx2"/>
              </a:solidFill>
              <a:latin typeface="Arial" pitchFamily="34" charset="0"/>
              <a:cs typeface="Arial" pitchFamily="34" charset="0"/>
            </a:endParaRPr>
          </a:p>
        </p:txBody>
      </p:sp>
      <p:sp>
        <p:nvSpPr>
          <p:cNvPr id="45" name="직사각형 44"/>
          <p:cNvSpPr/>
          <p:nvPr/>
        </p:nvSpPr>
        <p:spPr>
          <a:xfrm>
            <a:off x="951633" y="5949280"/>
            <a:ext cx="7148759" cy="10772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TextBox 45"/>
          <p:cNvSpPr txBox="1"/>
          <p:nvPr/>
        </p:nvSpPr>
        <p:spPr>
          <a:xfrm>
            <a:off x="909781" y="6021288"/>
            <a:ext cx="7148759" cy="184666"/>
          </a:xfrm>
          <a:prstGeom prst="rect">
            <a:avLst/>
          </a:prstGeom>
          <a:noFill/>
        </p:spPr>
        <p:txBody>
          <a:bodyPr wrap="square" rtlCol="0">
            <a:spAutoFit/>
          </a:bodyPr>
          <a:lstStyle/>
          <a:p>
            <a:pPr algn="ctr"/>
            <a:r>
              <a:rPr lang="en-US" altLang="ko-KR" sz="600" dirty="0"/>
              <a:t>Copyright © 2012 by </a:t>
            </a:r>
            <a:r>
              <a:rPr lang="en-US" altLang="ko-KR" sz="600" dirty="0" err="1" smtClean="0"/>
              <a:t>PanAmerica</a:t>
            </a:r>
            <a:r>
              <a:rPr lang="en-US" altLang="ko-KR" sz="600" dirty="0" smtClean="0"/>
              <a:t> Supply, Inc.</a:t>
            </a:r>
            <a:endParaRPr lang="ko-KR" altLang="en-US" sz="600" dirty="0"/>
          </a:p>
        </p:txBody>
      </p:sp>
      <p:sp>
        <p:nvSpPr>
          <p:cNvPr id="47" name="직사각형 46"/>
          <p:cNvSpPr/>
          <p:nvPr/>
        </p:nvSpPr>
        <p:spPr>
          <a:xfrm>
            <a:off x="864792" y="620688"/>
            <a:ext cx="7148760" cy="27901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TextBox 47"/>
          <p:cNvSpPr txBox="1"/>
          <p:nvPr/>
        </p:nvSpPr>
        <p:spPr>
          <a:xfrm>
            <a:off x="3552345" y="658788"/>
            <a:ext cx="4504614" cy="215444"/>
          </a:xfrm>
          <a:prstGeom prst="rect">
            <a:avLst/>
          </a:prstGeom>
          <a:noFill/>
        </p:spPr>
        <p:txBody>
          <a:bodyPr wrap="square" rtlCol="0">
            <a:spAutoFit/>
          </a:bodyPr>
          <a:lstStyle/>
          <a:p>
            <a:r>
              <a:rPr lang="en-US" altLang="ko-KR" sz="800" b="1" dirty="0" smtClean="0">
                <a:solidFill>
                  <a:schemeClr val="bg2">
                    <a:lumMod val="50000"/>
                  </a:schemeClr>
                </a:solidFill>
                <a:latin typeface="Arial" pitchFamily="34" charset="0"/>
                <a:cs typeface="Arial" pitchFamily="34" charset="0"/>
              </a:rPr>
              <a:t>  </a:t>
            </a:r>
            <a:r>
              <a:rPr lang="en-US" altLang="ko-KR" sz="700" b="1" dirty="0" smtClean="0">
                <a:solidFill>
                  <a:schemeClr val="bg2">
                    <a:lumMod val="25000"/>
                  </a:schemeClr>
                </a:solidFill>
                <a:latin typeface="Arial" pitchFamily="34" charset="0"/>
                <a:cs typeface="Arial" pitchFamily="34" charset="0"/>
              </a:rPr>
              <a:t>Home</a:t>
            </a:r>
            <a:r>
              <a:rPr lang="ko-KR" altLang="en-US" sz="700" b="1" dirty="0" smtClean="0">
                <a:solidFill>
                  <a:schemeClr val="bg2">
                    <a:lumMod val="25000"/>
                  </a:schemeClr>
                </a:solidFill>
                <a:latin typeface="Arial" pitchFamily="34" charset="0"/>
                <a:cs typeface="Arial" pitchFamily="34" charset="0"/>
              </a:rPr>
              <a:t>  </a:t>
            </a:r>
            <a:r>
              <a:rPr lang="ko-KR" altLang="en-US" sz="700" b="1" dirty="0" smtClean="0">
                <a:solidFill>
                  <a:schemeClr val="bg2">
                    <a:lumMod val="50000"/>
                  </a:schemeClr>
                </a:solidFill>
                <a:latin typeface="Arial" pitchFamily="34" charset="0"/>
                <a:cs typeface="Arial" pitchFamily="34" charset="0"/>
              </a:rPr>
              <a:t>  </a:t>
            </a:r>
            <a:r>
              <a:rPr lang="en-US" altLang="ko-KR" sz="700" dirty="0" smtClean="0">
                <a:solidFill>
                  <a:schemeClr val="bg2">
                    <a:lumMod val="25000"/>
                  </a:schemeClr>
                </a:solidFill>
                <a:latin typeface="Arial" pitchFamily="34" charset="0"/>
                <a:cs typeface="Arial" pitchFamily="34" charset="0"/>
              </a:rPr>
              <a:t>|  </a:t>
            </a:r>
            <a:r>
              <a:rPr lang="en-US" altLang="ko-KR" sz="700" b="1" dirty="0" smtClean="0">
                <a:solidFill>
                  <a:schemeClr val="bg2">
                    <a:lumMod val="25000"/>
                  </a:schemeClr>
                </a:solidFill>
                <a:latin typeface="Arial" pitchFamily="34" charset="0"/>
                <a:cs typeface="Arial" pitchFamily="34" charset="0"/>
              </a:rPr>
              <a:t>  About Us   </a:t>
            </a:r>
            <a:r>
              <a:rPr lang="en-US" altLang="ko-KR" sz="700" dirty="0" smtClean="0">
                <a:solidFill>
                  <a:schemeClr val="bg2">
                    <a:lumMod val="25000"/>
                  </a:schemeClr>
                </a:solidFill>
                <a:latin typeface="Arial" pitchFamily="34" charset="0"/>
                <a:cs typeface="Arial" pitchFamily="34" charset="0"/>
              </a:rPr>
              <a:t> |    </a:t>
            </a:r>
            <a:r>
              <a:rPr lang="en-US" altLang="ko-KR" sz="700" b="1" dirty="0" smtClean="0">
                <a:solidFill>
                  <a:schemeClr val="bg2">
                    <a:lumMod val="25000"/>
                  </a:schemeClr>
                </a:solidFill>
                <a:latin typeface="Arial" pitchFamily="34" charset="0"/>
                <a:cs typeface="Arial" pitchFamily="34" charset="0"/>
              </a:rPr>
              <a:t>Customer   </a:t>
            </a:r>
            <a:r>
              <a:rPr lang="en-US" altLang="ko-KR" sz="700" dirty="0" smtClean="0">
                <a:solidFill>
                  <a:schemeClr val="bg2">
                    <a:lumMod val="25000"/>
                  </a:schemeClr>
                </a:solidFill>
                <a:latin typeface="Arial" pitchFamily="34" charset="0"/>
                <a:cs typeface="Arial" pitchFamily="34" charset="0"/>
              </a:rPr>
              <a:t> |    </a:t>
            </a:r>
            <a:r>
              <a:rPr lang="en-US" altLang="ko-KR" sz="700" b="1" dirty="0" err="1" smtClean="0">
                <a:solidFill>
                  <a:schemeClr val="bg2">
                    <a:lumMod val="25000"/>
                  </a:schemeClr>
                </a:solidFill>
                <a:latin typeface="Arial" pitchFamily="34" charset="0"/>
                <a:cs typeface="Arial" pitchFamily="34" charset="0"/>
              </a:rPr>
              <a:t>Linecard</a:t>
            </a:r>
            <a:r>
              <a:rPr lang="en-US" altLang="ko-KR" sz="700" b="1" dirty="0" smtClean="0">
                <a:solidFill>
                  <a:schemeClr val="bg2">
                    <a:lumMod val="25000"/>
                  </a:schemeClr>
                </a:solidFill>
                <a:latin typeface="Arial" pitchFamily="34" charset="0"/>
                <a:cs typeface="Arial" pitchFamily="34" charset="0"/>
              </a:rPr>
              <a:t>    </a:t>
            </a:r>
            <a:r>
              <a:rPr lang="en-US" altLang="ko-KR" sz="700" dirty="0" smtClean="0">
                <a:solidFill>
                  <a:schemeClr val="bg2">
                    <a:lumMod val="25000"/>
                  </a:schemeClr>
                </a:solidFill>
                <a:latin typeface="Arial" pitchFamily="34" charset="0"/>
                <a:cs typeface="Arial" pitchFamily="34" charset="0"/>
              </a:rPr>
              <a:t>|   </a:t>
            </a:r>
            <a:r>
              <a:rPr lang="en-US" altLang="ko-KR" sz="700" b="1" dirty="0" smtClean="0">
                <a:solidFill>
                  <a:schemeClr val="bg2">
                    <a:lumMod val="25000"/>
                  </a:schemeClr>
                </a:solidFill>
                <a:latin typeface="Arial" pitchFamily="34" charset="0"/>
                <a:cs typeface="Arial" pitchFamily="34" charset="0"/>
              </a:rPr>
              <a:t> Product    </a:t>
            </a:r>
            <a:r>
              <a:rPr lang="en-US" altLang="ko-KR" sz="700" dirty="0" smtClean="0">
                <a:solidFill>
                  <a:schemeClr val="bg2">
                    <a:lumMod val="25000"/>
                  </a:schemeClr>
                </a:solidFill>
                <a:latin typeface="Arial" pitchFamily="34" charset="0"/>
                <a:cs typeface="Arial" pitchFamily="34" charset="0"/>
              </a:rPr>
              <a:t>| </a:t>
            </a:r>
            <a:r>
              <a:rPr lang="en-US" altLang="ko-KR" sz="700" b="1" dirty="0" smtClean="0">
                <a:solidFill>
                  <a:schemeClr val="bg2">
                    <a:lumMod val="25000"/>
                  </a:schemeClr>
                </a:solidFill>
                <a:latin typeface="Arial" pitchFamily="34" charset="0"/>
                <a:cs typeface="Arial" pitchFamily="34" charset="0"/>
              </a:rPr>
              <a:t>   Sales Network   </a:t>
            </a:r>
            <a:r>
              <a:rPr lang="en-US" altLang="ko-KR" sz="700" dirty="0" smtClean="0">
                <a:solidFill>
                  <a:schemeClr val="bg2">
                    <a:lumMod val="25000"/>
                  </a:schemeClr>
                </a:solidFill>
                <a:latin typeface="Arial" pitchFamily="34" charset="0"/>
                <a:cs typeface="Arial" pitchFamily="34" charset="0"/>
              </a:rPr>
              <a:t> |    </a:t>
            </a:r>
            <a:r>
              <a:rPr lang="en-US" altLang="ko-KR" sz="700" b="1" dirty="0" smtClean="0">
                <a:solidFill>
                  <a:schemeClr val="bg2">
                    <a:lumMod val="50000"/>
                  </a:schemeClr>
                </a:solidFill>
                <a:latin typeface="Arial" pitchFamily="34" charset="0"/>
                <a:cs typeface="Arial" pitchFamily="34" charset="0"/>
              </a:rPr>
              <a:t>Contact Us  </a:t>
            </a:r>
            <a:endParaRPr lang="ko-KR" altLang="en-US" sz="700" b="1" dirty="0">
              <a:solidFill>
                <a:schemeClr val="bg2">
                  <a:lumMod val="50000"/>
                </a:schemeClr>
              </a:solidFill>
              <a:latin typeface="Arial" pitchFamily="34" charset="0"/>
              <a:cs typeface="Arial" pitchFamily="34" charset="0"/>
            </a:endParaRPr>
          </a:p>
        </p:txBody>
      </p:sp>
      <p:sp>
        <p:nvSpPr>
          <p:cNvPr id="49" name="TextBox 48"/>
          <p:cNvSpPr txBox="1"/>
          <p:nvPr/>
        </p:nvSpPr>
        <p:spPr>
          <a:xfrm>
            <a:off x="1300434" y="638994"/>
            <a:ext cx="1679117" cy="246221"/>
          </a:xfrm>
          <a:prstGeom prst="rect">
            <a:avLst/>
          </a:prstGeom>
          <a:noFill/>
        </p:spPr>
        <p:txBody>
          <a:bodyPr wrap="square" rtlCol="0">
            <a:spAutoFit/>
          </a:bodyPr>
          <a:lstStyle/>
          <a:p>
            <a:pPr algn="ctr"/>
            <a:r>
              <a:rPr lang="en-US" altLang="ko-KR" sz="1000" b="1" i="1" dirty="0" err="1" smtClean="0">
                <a:solidFill>
                  <a:schemeClr val="bg2">
                    <a:lumMod val="25000"/>
                  </a:schemeClr>
                </a:solidFill>
                <a:latin typeface="Arial" pitchFamily="34" charset="0"/>
                <a:ea typeface="굴림체" pitchFamily="49" charset="-127"/>
                <a:cs typeface="Arial" pitchFamily="34" charset="0"/>
              </a:rPr>
              <a:t>PanAmerica</a:t>
            </a:r>
            <a:r>
              <a:rPr lang="en-US" altLang="ko-KR" sz="1000" b="1" i="1" dirty="0" smtClean="0">
                <a:solidFill>
                  <a:schemeClr val="bg2">
                    <a:lumMod val="25000"/>
                  </a:schemeClr>
                </a:solidFill>
                <a:latin typeface="Arial" pitchFamily="34" charset="0"/>
                <a:ea typeface="굴림체" pitchFamily="49" charset="-127"/>
                <a:cs typeface="Arial" pitchFamily="34" charset="0"/>
              </a:rPr>
              <a:t> Supply, Inc</a:t>
            </a:r>
            <a:r>
              <a:rPr lang="en-US" altLang="ko-KR" sz="1000" b="1" i="1" dirty="0" smtClean="0">
                <a:solidFill>
                  <a:schemeClr val="bg1">
                    <a:lumMod val="50000"/>
                  </a:schemeClr>
                </a:solidFill>
                <a:latin typeface="Arial" pitchFamily="34" charset="0"/>
                <a:ea typeface="굴림체" pitchFamily="49" charset="-127"/>
                <a:cs typeface="Arial" pitchFamily="34" charset="0"/>
              </a:rPr>
              <a:t>.</a:t>
            </a:r>
            <a:endParaRPr lang="ko-KR" altLang="en-US" sz="1000" b="1" i="1" dirty="0">
              <a:solidFill>
                <a:schemeClr val="bg1">
                  <a:lumMod val="50000"/>
                </a:schemeClr>
              </a:solidFill>
              <a:latin typeface="Arial" pitchFamily="34" charset="0"/>
              <a:ea typeface="굴림체" pitchFamily="49" charset="-127"/>
              <a:cs typeface="Arial" pitchFamily="34" charset="0"/>
            </a:endParaRPr>
          </a:p>
        </p:txBody>
      </p:sp>
      <p:pic>
        <p:nvPicPr>
          <p:cNvPr id="50" name="그림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650" y="653114"/>
            <a:ext cx="467628" cy="221117"/>
          </a:xfrm>
          <a:prstGeom prst="rect">
            <a:avLst/>
          </a:prstGeom>
        </p:spPr>
      </p:pic>
    </p:spTree>
    <p:extLst>
      <p:ext uri="{BB962C8B-B14F-4D97-AF65-F5344CB8AC3E}">
        <p14:creationId xmlns:p14="http://schemas.microsoft.com/office/powerpoint/2010/main" val="2396590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244266" y="3114305"/>
            <a:ext cx="1086844" cy="246221"/>
          </a:xfrm>
          <a:prstGeom prst="rect">
            <a:avLst/>
          </a:prstGeom>
          <a:noFill/>
        </p:spPr>
        <p:txBody>
          <a:bodyPr wrap="square" rtlCol="0">
            <a:spAutoFit/>
          </a:bodyPr>
          <a:lstStyle/>
          <a:p>
            <a:r>
              <a:rPr lang="en-US" altLang="ko-KR" sz="1000" dirty="0" smtClean="0">
                <a:latin typeface="Arial" pitchFamily="34" charset="0"/>
                <a:cs typeface="Arial" pitchFamily="34" charset="0"/>
              </a:rPr>
              <a:t>Who We</a:t>
            </a:r>
            <a:r>
              <a:rPr lang="ko-KR" altLang="en-US" sz="1000" dirty="0" smtClean="0">
                <a:latin typeface="Arial" pitchFamily="34" charset="0"/>
                <a:cs typeface="Arial" pitchFamily="34" charset="0"/>
              </a:rPr>
              <a:t> </a:t>
            </a:r>
            <a:r>
              <a:rPr lang="en-US" altLang="ko-KR" sz="1000" dirty="0" smtClean="0">
                <a:latin typeface="Arial" pitchFamily="34" charset="0"/>
                <a:cs typeface="Arial" pitchFamily="34" charset="0"/>
              </a:rPr>
              <a:t>Are </a:t>
            </a:r>
            <a:endParaRPr lang="ko-KR" altLang="en-US" sz="1000" dirty="0">
              <a:latin typeface="Arial" pitchFamily="34" charset="0"/>
              <a:cs typeface="Arial" pitchFamily="34" charset="0"/>
            </a:endParaRPr>
          </a:p>
        </p:txBody>
      </p:sp>
      <p:sp>
        <p:nvSpPr>
          <p:cNvPr id="4" name="TextBox 3"/>
          <p:cNvSpPr txBox="1"/>
          <p:nvPr/>
        </p:nvSpPr>
        <p:spPr>
          <a:xfrm>
            <a:off x="1414881" y="3394735"/>
            <a:ext cx="6581612" cy="1815882"/>
          </a:xfrm>
          <a:prstGeom prst="rect">
            <a:avLst/>
          </a:prstGeom>
          <a:noFill/>
        </p:spPr>
        <p:txBody>
          <a:bodyPr wrap="square" rtlCol="0">
            <a:spAutoFit/>
          </a:bodyPr>
          <a:lstStyle/>
          <a:p>
            <a:pPr algn="just"/>
            <a:r>
              <a:rPr lang="en-US" altLang="ko-KR" sz="800" dirty="0">
                <a:latin typeface="Arial" pitchFamily="34" charset="0"/>
                <a:cs typeface="Arial" pitchFamily="34" charset="0"/>
              </a:rPr>
              <a:t>PanAmerica Supply, Inc. (PASI) offers global distribution services accompanied with valuable technical and maintenance support desired by our clients. Our goal is to work with customers long term and continue to care for each project well after the purchase order and delivery is made. We coordinate with our South Korean manufacturers to fit the criteria of each project and attentively address any client concerns or questions.</a:t>
            </a:r>
          </a:p>
          <a:p>
            <a:pPr algn="just"/>
            <a:r>
              <a:rPr lang="en-US" altLang="ko-KR" sz="400" dirty="0">
                <a:latin typeface="Arial" pitchFamily="34" charset="0"/>
                <a:cs typeface="Arial" pitchFamily="34" charset="0"/>
              </a:rPr>
              <a:t> </a:t>
            </a:r>
            <a:endParaRPr lang="ko-KR" altLang="ko-KR" sz="400" dirty="0">
              <a:latin typeface="Arial" pitchFamily="34" charset="0"/>
              <a:cs typeface="Arial" pitchFamily="34" charset="0"/>
            </a:endParaRPr>
          </a:p>
          <a:p>
            <a:pPr algn="just"/>
            <a:r>
              <a:rPr lang="en-US" altLang="ko-KR" sz="800" dirty="0">
                <a:latin typeface="Arial" pitchFamily="34" charset="0"/>
                <a:cs typeface="Arial" pitchFamily="34" charset="0"/>
              </a:rPr>
              <a:t>With power-related equipment ranging all the way from huge power transformers to anti-loose locknut innovations, PASI products are perfect for all your power supply needs.</a:t>
            </a:r>
            <a:endParaRPr lang="ko-KR" altLang="ko-KR" sz="800" dirty="0">
              <a:latin typeface="Arial" pitchFamily="34" charset="0"/>
              <a:cs typeface="Arial" pitchFamily="34" charset="0"/>
            </a:endParaRPr>
          </a:p>
          <a:p>
            <a:pPr algn="just"/>
            <a:r>
              <a:rPr lang="en-US" altLang="ko-KR" sz="400" dirty="0">
                <a:latin typeface="Arial" pitchFamily="34" charset="0"/>
                <a:cs typeface="Arial" pitchFamily="34" charset="0"/>
              </a:rPr>
              <a:t>  </a:t>
            </a:r>
            <a:endParaRPr lang="ko-KR" altLang="ko-KR" sz="400" dirty="0">
              <a:latin typeface="Arial" pitchFamily="34" charset="0"/>
              <a:cs typeface="Arial" pitchFamily="34" charset="0"/>
            </a:endParaRPr>
          </a:p>
          <a:p>
            <a:pPr algn="just"/>
            <a:r>
              <a:rPr lang="en-US" altLang="ko-KR" sz="800" dirty="0">
                <a:latin typeface="Arial" pitchFamily="34" charset="0"/>
                <a:cs typeface="Arial" pitchFamily="34" charset="0"/>
              </a:rPr>
              <a:t>PanAmerica Supply staff have used their education, knowledge, and experience to stay at the front edge in meeting customer’s needs. The strength of our staff comes from various areas, ranging from commercial professionals to engineers to thoroughly trained IT personnel that continue to update our internal systems to perform more efficiently. </a:t>
            </a:r>
            <a:endParaRPr lang="ko-KR" altLang="ko-KR" sz="800" dirty="0">
              <a:latin typeface="Arial" pitchFamily="34" charset="0"/>
              <a:cs typeface="Arial" pitchFamily="34" charset="0"/>
            </a:endParaRPr>
          </a:p>
          <a:p>
            <a:pPr algn="just"/>
            <a:r>
              <a:rPr lang="en-US" altLang="ko-KR" sz="400" dirty="0">
                <a:latin typeface="Arial" pitchFamily="34" charset="0"/>
                <a:cs typeface="Arial" pitchFamily="34" charset="0"/>
              </a:rPr>
              <a:t> </a:t>
            </a:r>
            <a:endParaRPr lang="ko-KR" altLang="ko-KR" sz="400" dirty="0">
              <a:latin typeface="Arial" pitchFamily="34" charset="0"/>
              <a:cs typeface="Arial" pitchFamily="34" charset="0"/>
            </a:endParaRPr>
          </a:p>
          <a:p>
            <a:pPr algn="just"/>
            <a:r>
              <a:rPr lang="en-US" altLang="ko-KR" sz="800" dirty="0">
                <a:latin typeface="Arial" pitchFamily="34" charset="0"/>
                <a:cs typeface="Arial" pitchFamily="34" charset="0"/>
              </a:rPr>
              <a:t>PanAmerica Supply, Inc. covers North, Central, and South America and the Caribbean Islands with ever-growing sales efforts. Our ability to coordinate with customers and manufacturers saves everyone time and money. PanAmerica Supply, Inc. is determined to make our vision come true by satisfying American customers with excellent power equipment.</a:t>
            </a:r>
            <a:endParaRPr lang="ko-KR" altLang="en-US" sz="600" dirty="0">
              <a:latin typeface="Arial" pitchFamily="34" charset="0"/>
              <a:cs typeface="Arial" pitchFamily="34" charset="0"/>
            </a:endParaRPr>
          </a:p>
        </p:txBody>
      </p:sp>
      <p:sp>
        <p:nvSpPr>
          <p:cNvPr id="24" name="TextBox 23"/>
          <p:cNvSpPr txBox="1"/>
          <p:nvPr/>
        </p:nvSpPr>
        <p:spPr>
          <a:xfrm>
            <a:off x="1258888" y="1103839"/>
            <a:ext cx="1224880" cy="246221"/>
          </a:xfrm>
          <a:prstGeom prst="rect">
            <a:avLst/>
          </a:prstGeom>
          <a:noFill/>
        </p:spPr>
        <p:txBody>
          <a:bodyPr wrap="square" rtlCol="0">
            <a:spAutoFit/>
          </a:bodyPr>
          <a:lstStyle/>
          <a:p>
            <a:r>
              <a:rPr lang="en-US" altLang="ko-KR" sz="1000" dirty="0" smtClean="0">
                <a:solidFill>
                  <a:prstClr val="black"/>
                </a:solidFill>
                <a:latin typeface="Arial" pitchFamily="34" charset="0"/>
                <a:cs typeface="Arial" pitchFamily="34" charset="0"/>
              </a:rPr>
              <a:t>Company History</a:t>
            </a:r>
            <a:endParaRPr lang="ko-KR" altLang="en-US" sz="1000" dirty="0">
              <a:solidFill>
                <a:prstClr val="black"/>
              </a:solidFill>
              <a:latin typeface="Arial" pitchFamily="34" charset="0"/>
              <a:cs typeface="Arial" pitchFamily="34" charset="0"/>
            </a:endParaRPr>
          </a:p>
        </p:txBody>
      </p:sp>
      <p:sp>
        <p:nvSpPr>
          <p:cNvPr id="32" name="TextBox 31"/>
          <p:cNvSpPr txBox="1"/>
          <p:nvPr/>
        </p:nvSpPr>
        <p:spPr>
          <a:xfrm>
            <a:off x="1437726" y="1391871"/>
            <a:ext cx="6558767" cy="1477328"/>
          </a:xfrm>
          <a:prstGeom prst="rect">
            <a:avLst/>
          </a:prstGeom>
          <a:noFill/>
        </p:spPr>
        <p:txBody>
          <a:bodyPr wrap="square" rtlCol="0">
            <a:spAutoFit/>
          </a:bodyPr>
          <a:lstStyle/>
          <a:p>
            <a:pPr algn="just"/>
            <a:r>
              <a:rPr lang="en-US" altLang="ko-KR" sz="800" dirty="0">
                <a:latin typeface="Arial" pitchFamily="34" charset="0"/>
                <a:cs typeface="Arial" pitchFamily="34" charset="0"/>
              </a:rPr>
              <a:t>In 2005, PanAmerica Supply, Inc. (PASI) was established in Houston, Texas by Shaun Choi because of the increased demand for high quality South Korean electrical products in the North American markets. Shaun Choi had worked in the electrical industry for over 20 years and recognized the growing appeal of Korean electrical equipment in the Americas. </a:t>
            </a:r>
          </a:p>
          <a:p>
            <a:pPr algn="just"/>
            <a:endParaRPr lang="en-US" altLang="ko-KR" sz="600" dirty="0">
              <a:latin typeface="Arial" pitchFamily="34" charset="0"/>
              <a:cs typeface="Arial" pitchFamily="34" charset="0"/>
            </a:endParaRPr>
          </a:p>
          <a:p>
            <a:pPr algn="just"/>
            <a:r>
              <a:rPr lang="en-US" altLang="ko-KR" sz="800" dirty="0">
                <a:latin typeface="Arial" pitchFamily="34" charset="0"/>
                <a:cs typeface="Arial" pitchFamily="34" charset="0"/>
              </a:rPr>
              <a:t>Since its establishment, the firm belief behind PanAmerica Supply has always been to provide excellent, reliable equipment at a competitive value while maintaining superb technical support and after-service. We always strive to exceed customer expectations.</a:t>
            </a:r>
          </a:p>
          <a:p>
            <a:pPr algn="just"/>
            <a:endParaRPr lang="en-US" altLang="ko-KR" sz="400" dirty="0">
              <a:latin typeface="Arial" pitchFamily="34" charset="0"/>
              <a:cs typeface="Arial" pitchFamily="34" charset="0"/>
            </a:endParaRPr>
          </a:p>
          <a:p>
            <a:pPr algn="just"/>
            <a:r>
              <a:rPr lang="en-US" altLang="ko-KR" sz="800" dirty="0">
                <a:latin typeface="Arial" pitchFamily="34" charset="0"/>
                <a:cs typeface="Arial" pitchFamily="34" charset="0"/>
              </a:rPr>
              <a:t>After a strong focus on the electrical industry for several years—mainly working with power transformers and cables—PanAmerica Supply decided to further serve the power needs of American markets by expanding its product lines and working with other power-related industries. PASI now supports oil &amp; gas, renewable power, mining, wind turbine manufacturing, and chemical industries by supplying qualified power-related goods. Even with its expansion, PanAmerica Supply, Inc. always maintains its stance behind high quality equipment and individualized service to this day.</a:t>
            </a:r>
            <a:endParaRPr lang="ko-KR" altLang="en-US" sz="600" dirty="0">
              <a:latin typeface="Arial" pitchFamily="34" charset="0"/>
              <a:cs typeface="Arial"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6535" y="584404"/>
            <a:ext cx="704850" cy="24765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117" y="582083"/>
            <a:ext cx="2333827" cy="247650"/>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5939" y="584404"/>
            <a:ext cx="695325" cy="247650"/>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1264" y="584258"/>
            <a:ext cx="666750" cy="247650"/>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28014" y="589062"/>
            <a:ext cx="628650" cy="247650"/>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56664" y="589062"/>
            <a:ext cx="733425" cy="247650"/>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61385" y="584404"/>
            <a:ext cx="714375" cy="247650"/>
          </a:xfrm>
          <a:prstGeom prst="rect">
            <a:avLst/>
          </a:prstGeom>
        </p:spPr>
      </p:pic>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1685" y="584404"/>
            <a:ext cx="704850" cy="247650"/>
          </a:xfrm>
          <a:prstGeom prst="rect">
            <a:avLst/>
          </a:prstGeom>
        </p:spPr>
      </p:pic>
      <p:sp>
        <p:nvSpPr>
          <p:cNvPr id="21" name="TextBox 20"/>
          <p:cNvSpPr txBox="1"/>
          <p:nvPr/>
        </p:nvSpPr>
        <p:spPr>
          <a:xfrm>
            <a:off x="3959961" y="614200"/>
            <a:ext cx="704850" cy="200055"/>
          </a:xfrm>
          <a:prstGeom prst="rect">
            <a:avLst/>
          </a:prstGeom>
          <a:noFill/>
        </p:spPr>
        <p:txBody>
          <a:bodyPr wrap="square" rtlCol="0">
            <a:spAutoFit/>
          </a:bodyPr>
          <a:lstStyle/>
          <a:p>
            <a:pPr algn="ctr"/>
            <a:r>
              <a:rPr lang="en-US" altLang="ko-KR" sz="700" b="1" dirty="0" smtClean="0">
                <a:solidFill>
                  <a:srgbClr val="FFC000"/>
                </a:solidFill>
                <a:latin typeface="Arial" pitchFamily="34" charset="0"/>
                <a:cs typeface="Arial" pitchFamily="34" charset="0"/>
              </a:rPr>
              <a:t>About Us</a:t>
            </a:r>
            <a:r>
              <a:rPr lang="ko-KR" altLang="en-US" sz="700" b="1" dirty="0" smtClean="0">
                <a:solidFill>
                  <a:srgbClr val="FFC000"/>
                </a:solidFill>
                <a:latin typeface="Arial" pitchFamily="34" charset="0"/>
                <a:cs typeface="Arial" pitchFamily="34" charset="0"/>
              </a:rPr>
              <a:t> </a:t>
            </a:r>
            <a:r>
              <a:rPr lang="en-US" altLang="ko-KR" sz="700" b="1" dirty="0" smtClean="0">
                <a:solidFill>
                  <a:srgbClr val="FFC000"/>
                </a:solidFill>
                <a:latin typeface="Arial" pitchFamily="34" charset="0"/>
                <a:cs typeface="Arial" pitchFamily="34" charset="0"/>
              </a:rPr>
              <a:t>  </a:t>
            </a:r>
            <a:endParaRPr lang="ko-KR" altLang="en-US" sz="700" b="1" dirty="0">
              <a:solidFill>
                <a:srgbClr val="FFC000"/>
              </a:solidFill>
              <a:latin typeface="Arial" pitchFamily="34" charset="0"/>
              <a:cs typeface="Arial" pitchFamily="34" charset="0"/>
            </a:endParaRPr>
          </a:p>
        </p:txBody>
      </p:sp>
      <p:sp>
        <p:nvSpPr>
          <p:cNvPr id="22" name="TextBox 21"/>
          <p:cNvSpPr txBox="1"/>
          <p:nvPr/>
        </p:nvSpPr>
        <p:spPr>
          <a:xfrm>
            <a:off x="4666553" y="621024"/>
            <a:ext cx="704850" cy="200055"/>
          </a:xfrm>
          <a:prstGeom prst="rect">
            <a:avLst/>
          </a:prstGeom>
          <a:noFill/>
        </p:spPr>
        <p:txBody>
          <a:bodyPr wrap="square" rtlCol="0">
            <a:spAutoFit/>
          </a:bodyPr>
          <a:lstStyle/>
          <a:p>
            <a:pPr algn="ctr"/>
            <a:r>
              <a:rPr lang="en-US" altLang="ko-KR" sz="700" b="1" dirty="0" smtClean="0">
                <a:solidFill>
                  <a:schemeClr val="bg1"/>
                </a:solidFill>
                <a:latin typeface="Arial" pitchFamily="34" charset="0"/>
                <a:cs typeface="Arial" pitchFamily="34" charset="0"/>
              </a:rPr>
              <a:t>Customer</a:t>
            </a:r>
            <a:r>
              <a:rPr lang="ko-KR" altLang="en-US" sz="700" b="1" dirty="0" smtClean="0">
                <a:solidFill>
                  <a:schemeClr val="bg1"/>
                </a:solidFill>
                <a:latin typeface="Arial" pitchFamily="34" charset="0"/>
                <a:cs typeface="Arial" pitchFamily="34" charset="0"/>
              </a:rPr>
              <a:t> </a:t>
            </a:r>
            <a:r>
              <a:rPr lang="en-US" altLang="ko-KR" sz="700" b="1" dirty="0" smtClean="0">
                <a:solidFill>
                  <a:schemeClr val="bg1"/>
                </a:solidFill>
                <a:latin typeface="Arial" pitchFamily="34" charset="0"/>
                <a:cs typeface="Arial" pitchFamily="34" charset="0"/>
              </a:rPr>
              <a:t>  </a:t>
            </a:r>
            <a:endParaRPr lang="ko-KR" altLang="en-US" sz="700" b="1" dirty="0">
              <a:solidFill>
                <a:schemeClr val="bg1"/>
              </a:solidFill>
              <a:latin typeface="Arial" pitchFamily="34" charset="0"/>
              <a:cs typeface="Arial" pitchFamily="34" charset="0"/>
            </a:endParaRPr>
          </a:p>
        </p:txBody>
      </p:sp>
      <p:sp>
        <p:nvSpPr>
          <p:cNvPr id="23" name="TextBox 22"/>
          <p:cNvSpPr txBox="1"/>
          <p:nvPr/>
        </p:nvSpPr>
        <p:spPr>
          <a:xfrm>
            <a:off x="5379318" y="614200"/>
            <a:ext cx="704850" cy="200055"/>
          </a:xfrm>
          <a:prstGeom prst="rect">
            <a:avLst/>
          </a:prstGeom>
          <a:noFill/>
        </p:spPr>
        <p:txBody>
          <a:bodyPr wrap="square" rtlCol="0">
            <a:spAutoFit/>
          </a:bodyPr>
          <a:lstStyle/>
          <a:p>
            <a:pPr algn="ctr"/>
            <a:r>
              <a:rPr lang="en-US" altLang="ko-KR" sz="700" b="1" dirty="0" smtClean="0">
                <a:solidFill>
                  <a:schemeClr val="bg1"/>
                </a:solidFill>
                <a:latin typeface="Arial" pitchFamily="34" charset="0"/>
                <a:cs typeface="Arial" pitchFamily="34" charset="0"/>
              </a:rPr>
              <a:t>Line Card</a:t>
            </a:r>
            <a:r>
              <a:rPr lang="ko-KR" altLang="en-US" sz="700" b="1" dirty="0" smtClean="0">
                <a:solidFill>
                  <a:schemeClr val="bg1"/>
                </a:solidFill>
                <a:latin typeface="Arial" pitchFamily="34" charset="0"/>
                <a:cs typeface="Arial" pitchFamily="34" charset="0"/>
              </a:rPr>
              <a:t> </a:t>
            </a:r>
            <a:r>
              <a:rPr lang="en-US" altLang="ko-KR" sz="700" b="1" dirty="0" smtClean="0">
                <a:solidFill>
                  <a:schemeClr val="bg1"/>
                </a:solidFill>
                <a:latin typeface="Arial" pitchFamily="34" charset="0"/>
                <a:cs typeface="Arial" pitchFamily="34" charset="0"/>
              </a:rPr>
              <a:t>  </a:t>
            </a:r>
            <a:endParaRPr lang="ko-KR" altLang="en-US" sz="700" b="1" dirty="0">
              <a:solidFill>
                <a:schemeClr val="bg1"/>
              </a:solidFill>
              <a:latin typeface="Arial" pitchFamily="34" charset="0"/>
              <a:cs typeface="Arial" pitchFamily="34" charset="0"/>
            </a:endParaRPr>
          </a:p>
        </p:txBody>
      </p:sp>
      <p:sp>
        <p:nvSpPr>
          <p:cNvPr id="25" name="TextBox 24"/>
          <p:cNvSpPr txBox="1"/>
          <p:nvPr/>
        </p:nvSpPr>
        <p:spPr>
          <a:xfrm>
            <a:off x="6056050" y="614200"/>
            <a:ext cx="704850" cy="200055"/>
          </a:xfrm>
          <a:prstGeom prst="rect">
            <a:avLst/>
          </a:prstGeom>
          <a:noFill/>
        </p:spPr>
        <p:txBody>
          <a:bodyPr wrap="square" rtlCol="0">
            <a:spAutoFit/>
          </a:bodyPr>
          <a:lstStyle/>
          <a:p>
            <a:pPr algn="ctr"/>
            <a:r>
              <a:rPr lang="en-US" altLang="ko-KR" sz="700" b="1" dirty="0" smtClean="0">
                <a:solidFill>
                  <a:schemeClr val="bg1"/>
                </a:solidFill>
                <a:latin typeface="Arial" pitchFamily="34" charset="0"/>
                <a:cs typeface="Arial" pitchFamily="34" charset="0"/>
              </a:rPr>
              <a:t>Product  </a:t>
            </a:r>
            <a:endParaRPr lang="ko-KR" altLang="en-US" sz="700" b="1" dirty="0">
              <a:solidFill>
                <a:schemeClr val="bg1"/>
              </a:solidFill>
              <a:latin typeface="Arial" pitchFamily="34" charset="0"/>
              <a:cs typeface="Arial" pitchFamily="34" charset="0"/>
            </a:endParaRPr>
          </a:p>
        </p:txBody>
      </p:sp>
      <p:sp>
        <p:nvSpPr>
          <p:cNvPr id="26" name="TextBox 25"/>
          <p:cNvSpPr txBox="1"/>
          <p:nvPr/>
        </p:nvSpPr>
        <p:spPr>
          <a:xfrm>
            <a:off x="6703580" y="614200"/>
            <a:ext cx="704850" cy="200055"/>
          </a:xfrm>
          <a:prstGeom prst="rect">
            <a:avLst/>
          </a:prstGeom>
          <a:noFill/>
        </p:spPr>
        <p:txBody>
          <a:bodyPr wrap="square" rtlCol="0">
            <a:spAutoFit/>
          </a:bodyPr>
          <a:lstStyle/>
          <a:p>
            <a:pPr algn="ctr"/>
            <a:r>
              <a:rPr lang="en-US" altLang="ko-KR" sz="700" b="1" dirty="0" smtClean="0">
                <a:solidFill>
                  <a:schemeClr val="bg1"/>
                </a:solidFill>
                <a:latin typeface="Arial" pitchFamily="34" charset="0"/>
                <a:cs typeface="Arial" pitchFamily="34" charset="0"/>
              </a:rPr>
              <a:t>Sales</a:t>
            </a:r>
            <a:r>
              <a:rPr lang="ko-KR" altLang="en-US" sz="700" b="1" dirty="0" smtClean="0">
                <a:solidFill>
                  <a:schemeClr val="bg1"/>
                </a:solidFill>
                <a:latin typeface="Arial" pitchFamily="34" charset="0"/>
                <a:cs typeface="Arial" pitchFamily="34" charset="0"/>
              </a:rPr>
              <a:t> </a:t>
            </a:r>
            <a:r>
              <a:rPr lang="en-US" altLang="ko-KR" sz="700" b="1" dirty="0" smtClean="0">
                <a:solidFill>
                  <a:schemeClr val="bg1"/>
                </a:solidFill>
                <a:latin typeface="Arial" pitchFamily="34" charset="0"/>
                <a:cs typeface="Arial" pitchFamily="34" charset="0"/>
              </a:rPr>
              <a:t>  </a:t>
            </a:r>
            <a:endParaRPr lang="ko-KR" altLang="en-US" sz="700" b="1" dirty="0">
              <a:solidFill>
                <a:schemeClr val="bg1"/>
              </a:solidFill>
              <a:latin typeface="Arial" pitchFamily="34" charset="0"/>
              <a:cs typeface="Arial" pitchFamily="34" charset="0"/>
            </a:endParaRPr>
          </a:p>
        </p:txBody>
      </p:sp>
      <p:sp>
        <p:nvSpPr>
          <p:cNvPr id="27" name="TextBox 26"/>
          <p:cNvSpPr txBox="1"/>
          <p:nvPr/>
        </p:nvSpPr>
        <p:spPr>
          <a:xfrm>
            <a:off x="7380912" y="621024"/>
            <a:ext cx="704850" cy="200055"/>
          </a:xfrm>
          <a:prstGeom prst="rect">
            <a:avLst/>
          </a:prstGeom>
          <a:noFill/>
        </p:spPr>
        <p:txBody>
          <a:bodyPr wrap="square" rtlCol="0">
            <a:spAutoFit/>
          </a:bodyPr>
          <a:lstStyle/>
          <a:p>
            <a:pPr algn="ctr"/>
            <a:r>
              <a:rPr lang="en-US" altLang="ko-KR" sz="700" b="1" dirty="0" smtClean="0">
                <a:solidFill>
                  <a:schemeClr val="bg1"/>
                </a:solidFill>
                <a:latin typeface="Arial" pitchFamily="34" charset="0"/>
                <a:cs typeface="Arial" pitchFamily="34" charset="0"/>
              </a:rPr>
              <a:t>Contact Us</a:t>
            </a:r>
            <a:r>
              <a:rPr lang="ko-KR" altLang="en-US" sz="700" b="1" dirty="0" smtClean="0">
                <a:solidFill>
                  <a:schemeClr val="bg1"/>
                </a:solidFill>
                <a:latin typeface="Arial" pitchFamily="34" charset="0"/>
                <a:cs typeface="Arial" pitchFamily="34" charset="0"/>
              </a:rPr>
              <a:t> </a:t>
            </a:r>
            <a:r>
              <a:rPr lang="en-US" altLang="ko-KR" sz="700" b="1" dirty="0" smtClean="0">
                <a:solidFill>
                  <a:schemeClr val="bg1"/>
                </a:solidFill>
                <a:latin typeface="Arial" pitchFamily="34" charset="0"/>
                <a:cs typeface="Arial" pitchFamily="34" charset="0"/>
              </a:rPr>
              <a:t>  </a:t>
            </a:r>
            <a:endParaRPr lang="ko-KR" altLang="en-US" sz="700" b="1" dirty="0">
              <a:solidFill>
                <a:schemeClr val="bg1"/>
              </a:solidFill>
              <a:latin typeface="Arial" pitchFamily="34" charset="0"/>
              <a:cs typeface="Arial" pitchFamily="34" charset="0"/>
            </a:endParaRPr>
          </a:p>
        </p:txBody>
      </p:sp>
      <p:sp>
        <p:nvSpPr>
          <p:cNvPr id="29" name="TextBox 28"/>
          <p:cNvSpPr txBox="1"/>
          <p:nvPr/>
        </p:nvSpPr>
        <p:spPr>
          <a:xfrm>
            <a:off x="3238549" y="611119"/>
            <a:ext cx="704850" cy="200055"/>
          </a:xfrm>
          <a:prstGeom prst="rect">
            <a:avLst/>
          </a:prstGeom>
          <a:noFill/>
        </p:spPr>
        <p:txBody>
          <a:bodyPr wrap="square" rtlCol="0">
            <a:spAutoFit/>
          </a:bodyPr>
          <a:lstStyle/>
          <a:p>
            <a:pPr algn="ctr"/>
            <a:r>
              <a:rPr lang="en-US" altLang="ko-KR" sz="700" b="1" dirty="0" smtClean="0">
                <a:solidFill>
                  <a:schemeClr val="bg1"/>
                </a:solidFill>
                <a:latin typeface="Arial" pitchFamily="34" charset="0"/>
                <a:cs typeface="Arial" pitchFamily="34" charset="0"/>
              </a:rPr>
              <a:t>Home</a:t>
            </a:r>
            <a:r>
              <a:rPr lang="ko-KR" altLang="en-US" sz="700" b="1" dirty="0" smtClean="0">
                <a:solidFill>
                  <a:srgbClr val="FFC000"/>
                </a:solidFill>
                <a:latin typeface="Arial" pitchFamily="34" charset="0"/>
                <a:cs typeface="Arial" pitchFamily="34" charset="0"/>
              </a:rPr>
              <a:t> </a:t>
            </a:r>
            <a:r>
              <a:rPr lang="en-US" altLang="ko-KR" sz="700" b="1" dirty="0" smtClean="0">
                <a:solidFill>
                  <a:schemeClr val="bg1"/>
                </a:solidFill>
                <a:latin typeface="Arial" pitchFamily="34" charset="0"/>
                <a:cs typeface="Arial" pitchFamily="34" charset="0"/>
              </a:rPr>
              <a:t>  </a:t>
            </a:r>
            <a:endParaRPr lang="ko-KR" altLang="en-US" sz="700" b="1" dirty="0">
              <a:solidFill>
                <a:schemeClr val="bg1"/>
              </a:solidFill>
              <a:latin typeface="Arial" pitchFamily="34" charset="0"/>
              <a:cs typeface="Arial" pitchFamily="34" charset="0"/>
            </a:endParaRPr>
          </a:p>
        </p:txBody>
      </p:sp>
      <p:sp>
        <p:nvSpPr>
          <p:cNvPr id="30" name="TextBox 29"/>
          <p:cNvSpPr txBox="1"/>
          <p:nvPr/>
        </p:nvSpPr>
        <p:spPr>
          <a:xfrm>
            <a:off x="1395549" y="579756"/>
            <a:ext cx="1679117" cy="246221"/>
          </a:xfrm>
          <a:prstGeom prst="rect">
            <a:avLst/>
          </a:prstGeom>
          <a:noFill/>
        </p:spPr>
        <p:txBody>
          <a:bodyPr wrap="square" rtlCol="0">
            <a:spAutoFit/>
          </a:bodyPr>
          <a:lstStyle/>
          <a:p>
            <a:pPr algn="ctr"/>
            <a:r>
              <a:rPr lang="en-US" altLang="ko-KR" sz="1000" dirty="0" err="1" smtClean="0">
                <a:solidFill>
                  <a:schemeClr val="bg1"/>
                </a:solidFill>
                <a:latin typeface="Arial" pitchFamily="34" charset="0"/>
                <a:ea typeface="굴림체" pitchFamily="49" charset="-127"/>
                <a:cs typeface="Arial" pitchFamily="34" charset="0"/>
              </a:rPr>
              <a:t>PanAmerica</a:t>
            </a:r>
            <a:r>
              <a:rPr lang="en-US" altLang="ko-KR" sz="1000" dirty="0" smtClean="0">
                <a:solidFill>
                  <a:schemeClr val="bg1"/>
                </a:solidFill>
                <a:latin typeface="Arial" pitchFamily="34" charset="0"/>
                <a:ea typeface="굴림체" pitchFamily="49" charset="-127"/>
                <a:cs typeface="Arial" pitchFamily="34" charset="0"/>
              </a:rPr>
              <a:t> Supply, Inc</a:t>
            </a:r>
            <a:r>
              <a:rPr lang="en-US" altLang="ko-KR" sz="1000" b="1" dirty="0" smtClean="0">
                <a:solidFill>
                  <a:schemeClr val="bg1"/>
                </a:solidFill>
                <a:latin typeface="Arial" pitchFamily="34" charset="0"/>
                <a:ea typeface="굴림체" pitchFamily="49" charset="-127"/>
                <a:cs typeface="Arial" pitchFamily="34" charset="0"/>
              </a:rPr>
              <a:t>.</a:t>
            </a:r>
            <a:endParaRPr lang="ko-KR" altLang="en-US" sz="1000" b="1" dirty="0">
              <a:solidFill>
                <a:schemeClr val="bg1"/>
              </a:solidFill>
              <a:latin typeface="Arial" pitchFamily="34" charset="0"/>
              <a:ea typeface="굴림체" pitchFamily="49" charset="-127"/>
              <a:cs typeface="Arial" pitchFamily="34" charset="0"/>
            </a:endParaRPr>
          </a:p>
        </p:txBody>
      </p:sp>
      <p:pic>
        <p:nvPicPr>
          <p:cNvPr id="31" name="Picture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2795" y="589062"/>
            <a:ext cx="414528" cy="243840"/>
          </a:xfrm>
          <a:prstGeom prst="rect">
            <a:avLst/>
          </a:prstGeom>
        </p:spPr>
      </p:pic>
    </p:spTree>
    <p:extLst>
      <p:ext uri="{BB962C8B-B14F-4D97-AF65-F5344CB8AC3E}">
        <p14:creationId xmlns:p14="http://schemas.microsoft.com/office/powerpoint/2010/main" val="36155072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258888" y="476672"/>
            <a:ext cx="1008856" cy="276999"/>
          </a:xfrm>
          <a:prstGeom prst="rect">
            <a:avLst/>
          </a:prstGeom>
          <a:noFill/>
        </p:spPr>
        <p:txBody>
          <a:bodyPr wrap="square" rtlCol="0">
            <a:spAutoFit/>
          </a:bodyPr>
          <a:lstStyle/>
          <a:p>
            <a:r>
              <a:rPr lang="en-US" altLang="ko-KR" sz="1200" dirty="0" smtClean="0">
                <a:solidFill>
                  <a:prstClr val="black"/>
                </a:solidFill>
                <a:latin typeface="Arial" pitchFamily="34" charset="0"/>
                <a:cs typeface="Arial" pitchFamily="34" charset="0"/>
              </a:rPr>
              <a:t>Philosophy</a:t>
            </a:r>
            <a:endParaRPr lang="ko-KR" altLang="en-US" sz="1200" dirty="0">
              <a:solidFill>
                <a:prstClr val="black"/>
              </a:solidFill>
              <a:latin typeface="Arial" pitchFamily="34" charset="0"/>
              <a:cs typeface="Arial" pitchFamily="34" charset="0"/>
            </a:endParaRPr>
          </a:p>
        </p:txBody>
      </p:sp>
      <p:sp>
        <p:nvSpPr>
          <p:cNvPr id="4" name="TextBox 3"/>
          <p:cNvSpPr txBox="1"/>
          <p:nvPr/>
        </p:nvSpPr>
        <p:spPr>
          <a:xfrm>
            <a:off x="1619672" y="739730"/>
            <a:ext cx="6160705" cy="2185214"/>
          </a:xfrm>
          <a:prstGeom prst="rect">
            <a:avLst/>
          </a:prstGeom>
          <a:noFill/>
        </p:spPr>
        <p:txBody>
          <a:bodyPr wrap="square" rtlCol="0">
            <a:spAutoFit/>
          </a:bodyPr>
          <a:lstStyle/>
          <a:p>
            <a:pPr algn="just"/>
            <a:r>
              <a:rPr lang="en-US" altLang="ko-KR" sz="800" b="1" dirty="0">
                <a:latin typeface="Arial" pitchFamily="34" charset="0"/>
                <a:cs typeface="Arial" pitchFamily="34" charset="0"/>
              </a:rPr>
              <a:t>MISSION:</a:t>
            </a:r>
            <a:r>
              <a:rPr lang="en-US" altLang="ko-KR" sz="800" dirty="0">
                <a:latin typeface="Arial" pitchFamily="34" charset="0"/>
                <a:cs typeface="Arial" pitchFamily="34" charset="0"/>
              </a:rPr>
              <a:t> The mission of PanAmerica Supply, Inc. (PASI) is to exceed the expectations of customers by providing reliable equipment at a competitive price with faster delivery and better service.</a:t>
            </a:r>
            <a:endParaRPr lang="ko-KR" altLang="ko-KR" sz="800" dirty="0">
              <a:latin typeface="Arial" pitchFamily="34" charset="0"/>
              <a:cs typeface="Arial" pitchFamily="34" charset="0"/>
            </a:endParaRPr>
          </a:p>
          <a:p>
            <a:pPr algn="just"/>
            <a:r>
              <a:rPr lang="en-US" altLang="ko-KR" sz="800" dirty="0">
                <a:latin typeface="Arial" pitchFamily="34" charset="0"/>
                <a:cs typeface="Arial" pitchFamily="34" charset="0"/>
              </a:rPr>
              <a:t> </a:t>
            </a:r>
            <a:endParaRPr lang="ko-KR" altLang="ko-KR" sz="800" dirty="0">
              <a:latin typeface="Arial" pitchFamily="34" charset="0"/>
              <a:cs typeface="Arial" pitchFamily="34" charset="0"/>
            </a:endParaRPr>
          </a:p>
          <a:p>
            <a:pPr algn="just"/>
            <a:r>
              <a:rPr lang="en-US" altLang="ko-KR" sz="800" b="1" dirty="0">
                <a:latin typeface="Arial" pitchFamily="34" charset="0"/>
                <a:cs typeface="Arial" pitchFamily="34" charset="0"/>
              </a:rPr>
              <a:t>COMMITMENT TO CUSTOMERS:</a:t>
            </a:r>
            <a:r>
              <a:rPr lang="en-US" altLang="ko-KR" sz="800" dirty="0">
                <a:latin typeface="Arial" pitchFamily="34" charset="0"/>
                <a:cs typeface="Arial" pitchFamily="34" charset="0"/>
              </a:rPr>
              <a:t> PanAmerica Supply, Inc. is strongly committed to our customers. PASI recognizes that all power-related industries have high demand for reliable electrical equipment and cannot afford to deal with problematic ones. PASI is dedicated to providing only the highest quality products and ensures its commitment to each customer for years down the road through long-term support and attention.</a:t>
            </a:r>
          </a:p>
          <a:p>
            <a:pPr algn="just"/>
            <a:r>
              <a:rPr lang="en-US" altLang="ko-KR" sz="800" dirty="0">
                <a:latin typeface="Arial" pitchFamily="34" charset="0"/>
                <a:cs typeface="Arial" pitchFamily="34" charset="0"/>
              </a:rPr>
              <a:t>	</a:t>
            </a:r>
            <a:endParaRPr lang="ko-KR" altLang="ko-KR" sz="800" dirty="0">
              <a:latin typeface="Arial" pitchFamily="34" charset="0"/>
              <a:cs typeface="Arial" pitchFamily="34" charset="0"/>
            </a:endParaRPr>
          </a:p>
          <a:p>
            <a:pPr algn="just"/>
            <a:r>
              <a:rPr lang="en-US" altLang="ko-KR" sz="800" b="1" dirty="0">
                <a:latin typeface="Arial" pitchFamily="34" charset="0"/>
                <a:cs typeface="Arial" pitchFamily="34" charset="0"/>
              </a:rPr>
              <a:t>BUILDING STRONG RELATIONSHIPS:</a:t>
            </a:r>
            <a:r>
              <a:rPr lang="en-US" altLang="ko-KR" sz="800" dirty="0">
                <a:latin typeface="Arial" pitchFamily="34" charset="0"/>
                <a:cs typeface="Arial" pitchFamily="34" charset="0"/>
              </a:rPr>
              <a:t> PanAmerica Supply, Inc. understands that strong relationships are the key to any business. We build and maintain excellent relationships with both our customers and manufacturers in order to provide the very best electrical equipment distribution. PASI will always be there to assist our business partners.</a:t>
            </a:r>
            <a:endParaRPr lang="ko-KR" altLang="ko-KR" sz="800" dirty="0">
              <a:latin typeface="Arial" pitchFamily="34" charset="0"/>
              <a:cs typeface="Arial" pitchFamily="34" charset="0"/>
            </a:endParaRPr>
          </a:p>
          <a:p>
            <a:pPr algn="just"/>
            <a:r>
              <a:rPr lang="en-US" altLang="ko-KR" sz="800" dirty="0">
                <a:latin typeface="Arial" pitchFamily="34" charset="0"/>
                <a:cs typeface="Arial" pitchFamily="34" charset="0"/>
              </a:rPr>
              <a:t> </a:t>
            </a:r>
            <a:endParaRPr lang="ko-KR" altLang="ko-KR" sz="800" dirty="0">
              <a:latin typeface="Arial" pitchFamily="34" charset="0"/>
              <a:cs typeface="Arial" pitchFamily="34" charset="0"/>
            </a:endParaRPr>
          </a:p>
          <a:p>
            <a:pPr algn="just"/>
            <a:r>
              <a:rPr lang="en-US" altLang="ko-KR" sz="800" b="1" dirty="0">
                <a:latin typeface="Arial" pitchFamily="34" charset="0"/>
                <a:cs typeface="Arial" pitchFamily="34" charset="0"/>
              </a:rPr>
              <a:t>DEDICATION TO ETHICS:</a:t>
            </a:r>
            <a:r>
              <a:rPr lang="en-US" altLang="ko-KR" sz="800" dirty="0">
                <a:latin typeface="Arial" pitchFamily="34" charset="0"/>
                <a:cs typeface="Arial" pitchFamily="34" charset="0"/>
              </a:rPr>
              <a:t> PanAmerica Supply, Inc. is dedicated to maintaining the highest standards of ethical behavior. We operate with corporate responsibility and only work with ethical customers and manufacturers. We also firmly believe in equality and do not discriminate on the basis of age, color, disability, gender, national origin, race, religion, sexual orientation, or veteran status. We are proponents of social responsibility and give back to our communities annually.</a:t>
            </a:r>
            <a:endParaRPr lang="ko-KR" altLang="en-US" sz="800" b="1" dirty="0">
              <a:latin typeface="Arial" pitchFamily="34" charset="0"/>
              <a:cs typeface="Arial" pitchFamily="34" charset="0"/>
            </a:endParaRPr>
          </a:p>
          <a:p>
            <a:pPr algn="just"/>
            <a:endParaRPr lang="ko-KR" altLang="en-US" sz="800" dirty="0">
              <a:latin typeface="Arial" pitchFamily="34" charset="0"/>
              <a:cs typeface="Arial" pitchFamily="34" charset="0"/>
            </a:endParaRPr>
          </a:p>
        </p:txBody>
      </p:sp>
      <p:sp>
        <p:nvSpPr>
          <p:cNvPr id="53" name="TextBox 52"/>
          <p:cNvSpPr txBox="1"/>
          <p:nvPr/>
        </p:nvSpPr>
        <p:spPr>
          <a:xfrm>
            <a:off x="1258888" y="2804881"/>
            <a:ext cx="1440904" cy="276999"/>
          </a:xfrm>
          <a:prstGeom prst="rect">
            <a:avLst/>
          </a:prstGeom>
          <a:noFill/>
        </p:spPr>
        <p:txBody>
          <a:bodyPr wrap="square" rtlCol="0">
            <a:spAutoFit/>
          </a:bodyPr>
          <a:lstStyle/>
          <a:p>
            <a:r>
              <a:rPr lang="en-US" altLang="ko-KR" sz="1200" dirty="0" smtClean="0">
                <a:solidFill>
                  <a:prstClr val="black"/>
                </a:solidFill>
                <a:latin typeface="Arial" pitchFamily="34" charset="0"/>
                <a:cs typeface="Arial" pitchFamily="34" charset="0"/>
              </a:rPr>
              <a:t>News &amp; Events</a:t>
            </a:r>
          </a:p>
        </p:txBody>
      </p:sp>
      <p:sp>
        <p:nvSpPr>
          <p:cNvPr id="54" name="TextBox 53"/>
          <p:cNvSpPr txBox="1"/>
          <p:nvPr/>
        </p:nvSpPr>
        <p:spPr>
          <a:xfrm>
            <a:off x="1857812" y="3349441"/>
            <a:ext cx="5763145" cy="1015663"/>
          </a:xfrm>
          <a:prstGeom prst="rect">
            <a:avLst/>
          </a:prstGeom>
          <a:noFill/>
        </p:spPr>
        <p:txBody>
          <a:bodyPr wrap="square" rtlCol="0">
            <a:spAutoFit/>
          </a:bodyPr>
          <a:lstStyle/>
          <a:p>
            <a:r>
              <a:rPr lang="en-US" altLang="ko-KR" sz="600" dirty="0" smtClean="0">
                <a:latin typeface="Arial" pitchFamily="34" charset="0"/>
                <a:cs typeface="Arial" pitchFamily="34" charset="0"/>
              </a:rPr>
              <a:t>* Kevin went to vacation from Thursday, August 9</a:t>
            </a:r>
            <a:r>
              <a:rPr lang="en-US" altLang="ko-KR" sz="600" baseline="30000" dirty="0" smtClean="0">
                <a:latin typeface="Arial" pitchFamily="34" charset="0"/>
                <a:cs typeface="Arial" pitchFamily="34" charset="0"/>
              </a:rPr>
              <a:t>th</a:t>
            </a:r>
            <a:r>
              <a:rPr lang="en-US" altLang="ko-KR" sz="600" dirty="0" smtClean="0">
                <a:latin typeface="Arial" pitchFamily="34" charset="0"/>
                <a:cs typeface="Arial" pitchFamily="34" charset="0"/>
              </a:rPr>
              <a:t> until Tuesday, August 14</a:t>
            </a:r>
            <a:r>
              <a:rPr lang="en-US" altLang="ko-KR" sz="600" baseline="30000" dirty="0" smtClean="0">
                <a:latin typeface="Arial" pitchFamily="34" charset="0"/>
                <a:cs typeface="Arial" pitchFamily="34" charset="0"/>
              </a:rPr>
              <a:t>th</a:t>
            </a:r>
            <a:r>
              <a:rPr lang="en-US" altLang="ko-KR" sz="600" dirty="0" smtClean="0">
                <a:latin typeface="Arial" pitchFamily="34" charset="0"/>
                <a:cs typeface="Arial" pitchFamily="34" charset="0"/>
              </a:rPr>
              <a:t>.    He did not brought any present at all.</a:t>
            </a:r>
          </a:p>
          <a:p>
            <a:endParaRPr lang="en-US" altLang="ko-KR" sz="600" dirty="0">
              <a:latin typeface="Arial" pitchFamily="34" charset="0"/>
              <a:cs typeface="Arial" pitchFamily="34" charset="0"/>
            </a:endParaRPr>
          </a:p>
          <a:p>
            <a:r>
              <a:rPr lang="en-US" altLang="ko-KR" sz="600" dirty="0" smtClean="0">
                <a:latin typeface="Arial" pitchFamily="34" charset="0"/>
                <a:cs typeface="Arial" pitchFamily="34" charset="0"/>
              </a:rPr>
              <a:t>* Jane went to vacation to see Tarzan on Friday and she came back on Wednesday, August 15</a:t>
            </a:r>
            <a:r>
              <a:rPr lang="en-US" altLang="ko-KR" sz="600" baseline="30000" dirty="0" smtClean="0">
                <a:latin typeface="Arial" pitchFamily="34" charset="0"/>
                <a:cs typeface="Arial" pitchFamily="34" charset="0"/>
              </a:rPr>
              <a:t>th</a:t>
            </a:r>
            <a:r>
              <a:rPr lang="en-US" altLang="ko-KR" sz="600" dirty="0" smtClean="0">
                <a:latin typeface="Arial" pitchFamily="34" charset="0"/>
                <a:cs typeface="Arial" pitchFamily="34" charset="0"/>
              </a:rPr>
              <a:t>.</a:t>
            </a:r>
          </a:p>
          <a:p>
            <a:endParaRPr lang="en-US" altLang="ko-KR" sz="600" dirty="0">
              <a:latin typeface="Arial" pitchFamily="34" charset="0"/>
              <a:cs typeface="Arial" pitchFamily="34" charset="0"/>
            </a:endParaRPr>
          </a:p>
          <a:p>
            <a:r>
              <a:rPr lang="en-US" altLang="ko-KR" sz="600" dirty="0" smtClean="0">
                <a:latin typeface="Arial" pitchFamily="34" charset="0"/>
                <a:cs typeface="Arial" pitchFamily="34" charset="0"/>
              </a:rPr>
              <a:t>* Kenny drank too much beer on Monday night and</a:t>
            </a:r>
            <a:r>
              <a:rPr lang="ko-KR" altLang="en-US" sz="600" dirty="0" smtClean="0">
                <a:latin typeface="Arial" pitchFamily="34" charset="0"/>
                <a:cs typeface="Arial" pitchFamily="34" charset="0"/>
              </a:rPr>
              <a:t> </a:t>
            </a:r>
            <a:r>
              <a:rPr lang="en-US" altLang="ko-KR" sz="600" dirty="0" smtClean="0">
                <a:latin typeface="Arial" pitchFamily="34" charset="0"/>
                <a:cs typeface="Arial" pitchFamily="34" charset="0"/>
              </a:rPr>
              <a:t>he</a:t>
            </a:r>
            <a:r>
              <a:rPr lang="ko-KR" altLang="en-US" sz="600" dirty="0" smtClean="0">
                <a:latin typeface="Arial" pitchFamily="34" charset="0"/>
                <a:cs typeface="Arial" pitchFamily="34" charset="0"/>
              </a:rPr>
              <a:t> </a:t>
            </a:r>
            <a:r>
              <a:rPr lang="en-US" altLang="ko-KR" sz="600" dirty="0" smtClean="0">
                <a:latin typeface="Arial" pitchFamily="34" charset="0"/>
                <a:cs typeface="Arial" pitchFamily="34" charset="0"/>
              </a:rPr>
              <a:t>had hung over on Tuesday morning.</a:t>
            </a:r>
          </a:p>
          <a:p>
            <a:endParaRPr lang="en-US" altLang="ko-KR" sz="600" dirty="0" smtClean="0">
              <a:latin typeface="Arial" pitchFamily="34" charset="0"/>
              <a:cs typeface="Arial" pitchFamily="34" charset="0"/>
            </a:endParaRPr>
          </a:p>
          <a:p>
            <a:r>
              <a:rPr lang="en-US" altLang="ko-KR" sz="600" dirty="0" smtClean="0">
                <a:latin typeface="Arial" pitchFamily="34" charset="0"/>
                <a:cs typeface="Arial" pitchFamily="34" charset="0"/>
              </a:rPr>
              <a:t>* PASI attend the world Vision funding program to raise fund for the cancer society.   </a:t>
            </a:r>
          </a:p>
          <a:p>
            <a:endParaRPr lang="en-US" altLang="ko-KR" sz="600" dirty="0">
              <a:latin typeface="Arial" pitchFamily="34" charset="0"/>
              <a:cs typeface="Arial" pitchFamily="34" charset="0"/>
            </a:endParaRPr>
          </a:p>
          <a:p>
            <a:endParaRPr lang="en-US" altLang="ko-KR" sz="600" dirty="0">
              <a:latin typeface="Arial" pitchFamily="34" charset="0"/>
              <a:cs typeface="Arial" pitchFamily="34" charset="0"/>
            </a:endParaRPr>
          </a:p>
          <a:p>
            <a:endParaRPr lang="ko-KR" altLang="en-US" sz="600" dirty="0">
              <a:latin typeface="Arial" pitchFamily="34" charset="0"/>
              <a:cs typeface="Arial" pitchFamily="34" charset="0"/>
            </a:endParaRPr>
          </a:p>
        </p:txBody>
      </p:sp>
      <p:sp>
        <p:nvSpPr>
          <p:cNvPr id="12" name="직사각형 11"/>
          <p:cNvSpPr/>
          <p:nvPr/>
        </p:nvSpPr>
        <p:spPr>
          <a:xfrm>
            <a:off x="1698393" y="3212976"/>
            <a:ext cx="6081985" cy="151216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Rectangle 1"/>
          <p:cNvSpPr/>
          <p:nvPr/>
        </p:nvSpPr>
        <p:spPr>
          <a:xfrm>
            <a:off x="1258888" y="5085184"/>
            <a:ext cx="6521490" cy="93610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extBox 2"/>
          <p:cNvSpPr txBox="1"/>
          <p:nvPr/>
        </p:nvSpPr>
        <p:spPr>
          <a:xfrm>
            <a:off x="1698393" y="5229200"/>
            <a:ext cx="5249871" cy="369332"/>
          </a:xfrm>
          <a:prstGeom prst="rect">
            <a:avLst/>
          </a:prstGeom>
          <a:noFill/>
        </p:spPr>
        <p:txBody>
          <a:bodyPr wrap="square" rtlCol="0">
            <a:spAutoFit/>
          </a:bodyPr>
          <a:lstStyle/>
          <a:p>
            <a:r>
              <a:rPr lang="en-US" altLang="ko-KR" dirty="0" smtClean="0"/>
              <a:t>Nice Picture Insert</a:t>
            </a:r>
            <a:endParaRPr lang="ko-KR" altLang="en-US" dirty="0"/>
          </a:p>
        </p:txBody>
      </p:sp>
      <p:sp>
        <p:nvSpPr>
          <p:cNvPr id="11" name="TextBox 10"/>
          <p:cNvSpPr txBox="1"/>
          <p:nvPr/>
        </p:nvSpPr>
        <p:spPr>
          <a:xfrm>
            <a:off x="827584" y="6681935"/>
            <a:ext cx="7148759" cy="184666"/>
          </a:xfrm>
          <a:prstGeom prst="rect">
            <a:avLst/>
          </a:prstGeom>
          <a:noFill/>
        </p:spPr>
        <p:txBody>
          <a:bodyPr wrap="square" rtlCol="0">
            <a:spAutoFit/>
          </a:bodyPr>
          <a:lstStyle/>
          <a:p>
            <a:pPr algn="ctr"/>
            <a:r>
              <a:rPr lang="en-US" altLang="ko-KR" sz="600" dirty="0"/>
              <a:t>Copyright © 2012 by </a:t>
            </a:r>
            <a:r>
              <a:rPr lang="en-US" altLang="ko-KR" sz="600" dirty="0" err="1" smtClean="0"/>
              <a:t>PanAmerica</a:t>
            </a:r>
            <a:r>
              <a:rPr lang="en-US" altLang="ko-KR" sz="600" dirty="0" smtClean="0"/>
              <a:t> Supply, Inc.</a:t>
            </a:r>
            <a:endParaRPr lang="ko-KR" altLang="en-US" sz="600"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117" y="6597352"/>
            <a:ext cx="7138645" cy="103633"/>
          </a:xfrm>
          <a:prstGeom prst="rect">
            <a:avLst/>
          </a:prstGeom>
        </p:spPr>
      </p:pic>
    </p:spTree>
    <p:extLst>
      <p:ext uri="{BB962C8B-B14F-4D97-AF65-F5344CB8AC3E}">
        <p14:creationId xmlns:p14="http://schemas.microsoft.com/office/powerpoint/2010/main" val="2737560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370656" y="1124744"/>
            <a:ext cx="803441" cy="276999"/>
          </a:xfrm>
          <a:prstGeom prst="rect">
            <a:avLst/>
          </a:prstGeom>
          <a:noFill/>
        </p:spPr>
        <p:txBody>
          <a:bodyPr wrap="square" rtlCol="0">
            <a:spAutoFit/>
          </a:bodyPr>
          <a:lstStyle/>
          <a:p>
            <a:pPr algn="ctr"/>
            <a:r>
              <a:rPr lang="en-US" altLang="ko-KR" sz="1200" dirty="0" smtClean="0">
                <a:latin typeface="Arial" pitchFamily="34" charset="0"/>
                <a:cs typeface="Arial" pitchFamily="34" charset="0"/>
              </a:rPr>
              <a:t>Utility</a:t>
            </a:r>
            <a:endParaRPr lang="ko-KR" altLang="en-US" sz="1200" dirty="0">
              <a:latin typeface="Arial" pitchFamily="34" charset="0"/>
              <a:cs typeface="Arial" pitchFamily="34" charset="0"/>
            </a:endParaRPr>
          </a:p>
        </p:txBody>
      </p:sp>
      <p:pic>
        <p:nvPicPr>
          <p:cNvPr id="3" name="그림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0356" y="2797265"/>
            <a:ext cx="635000" cy="510267"/>
          </a:xfrm>
          <a:prstGeom prst="rect">
            <a:avLst/>
          </a:prstGeom>
        </p:spPr>
      </p:pic>
      <p:pic>
        <p:nvPicPr>
          <p:cNvPr id="4" name="그림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2570" y="2170058"/>
            <a:ext cx="1039452" cy="426918"/>
          </a:xfrm>
          <a:prstGeom prst="rect">
            <a:avLst/>
          </a:prstGeom>
        </p:spPr>
      </p:pic>
      <p:pic>
        <p:nvPicPr>
          <p:cNvPr id="6" name="그림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0402" y="2124929"/>
            <a:ext cx="892033" cy="521318"/>
          </a:xfrm>
          <a:prstGeom prst="rect">
            <a:avLst/>
          </a:prstGeom>
        </p:spPr>
      </p:pic>
      <p:pic>
        <p:nvPicPr>
          <p:cNvPr id="7" name="그림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3268" y="3408114"/>
            <a:ext cx="1024886" cy="439237"/>
          </a:xfrm>
          <a:prstGeom prst="rect">
            <a:avLst/>
          </a:prstGeom>
        </p:spPr>
      </p:pic>
      <p:pic>
        <p:nvPicPr>
          <p:cNvPr id="8" name="그림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98034" y="1560252"/>
            <a:ext cx="1039833" cy="335694"/>
          </a:xfrm>
          <a:prstGeom prst="rect">
            <a:avLst/>
          </a:prstGeom>
        </p:spPr>
      </p:pic>
      <p:pic>
        <p:nvPicPr>
          <p:cNvPr id="12" name="그림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91587" y="1565122"/>
            <a:ext cx="930235" cy="368584"/>
          </a:xfrm>
          <a:prstGeom prst="rect">
            <a:avLst/>
          </a:prstGeom>
        </p:spPr>
      </p:pic>
      <p:pic>
        <p:nvPicPr>
          <p:cNvPr id="13" name="그림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61261" y="1509845"/>
            <a:ext cx="883441" cy="495589"/>
          </a:xfrm>
          <a:prstGeom prst="rect">
            <a:avLst/>
          </a:prstGeom>
        </p:spPr>
      </p:pic>
      <p:pic>
        <p:nvPicPr>
          <p:cNvPr id="14" name="그림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90939" y="2882806"/>
            <a:ext cx="915207" cy="237276"/>
          </a:xfrm>
          <a:prstGeom prst="rect">
            <a:avLst/>
          </a:prstGeom>
        </p:spPr>
      </p:pic>
      <p:pic>
        <p:nvPicPr>
          <p:cNvPr id="18" name="그림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01847" y="2201582"/>
            <a:ext cx="1069313" cy="444665"/>
          </a:xfrm>
          <a:prstGeom prst="rect">
            <a:avLst/>
          </a:prstGeom>
        </p:spPr>
      </p:pic>
      <p:pic>
        <p:nvPicPr>
          <p:cNvPr id="21" name="그림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64651" y="2844275"/>
            <a:ext cx="1205001" cy="346644"/>
          </a:xfrm>
          <a:prstGeom prst="rect">
            <a:avLst/>
          </a:prstGeom>
        </p:spPr>
      </p:pic>
      <p:pic>
        <p:nvPicPr>
          <p:cNvPr id="22" name="그림 2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88815" y="3442836"/>
            <a:ext cx="746607" cy="369109"/>
          </a:xfrm>
          <a:prstGeom prst="rect">
            <a:avLst/>
          </a:prstGeom>
        </p:spPr>
      </p:pic>
      <p:pic>
        <p:nvPicPr>
          <p:cNvPr id="36" name="그림 3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90914" y="1512362"/>
            <a:ext cx="930233" cy="465117"/>
          </a:xfrm>
          <a:prstGeom prst="rect">
            <a:avLst/>
          </a:prstGeom>
        </p:spPr>
      </p:pic>
      <p:pic>
        <p:nvPicPr>
          <p:cNvPr id="37" name="그림 3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975695" y="3381325"/>
            <a:ext cx="914400" cy="558800"/>
          </a:xfrm>
          <a:prstGeom prst="rect">
            <a:avLst/>
          </a:prstGeom>
        </p:spPr>
      </p:pic>
      <p:pic>
        <p:nvPicPr>
          <p:cNvPr id="38" name="그림 3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982410" y="2798142"/>
            <a:ext cx="791948" cy="438911"/>
          </a:xfrm>
          <a:prstGeom prst="rect">
            <a:avLst/>
          </a:prstGeom>
        </p:spPr>
      </p:pic>
      <p:pic>
        <p:nvPicPr>
          <p:cNvPr id="39" name="그림 3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636134" y="2159595"/>
            <a:ext cx="1089026" cy="419625"/>
          </a:xfrm>
          <a:prstGeom prst="rect">
            <a:avLst/>
          </a:prstGeom>
        </p:spPr>
      </p:pic>
      <p:sp>
        <p:nvSpPr>
          <p:cNvPr id="52" name="직사각형 51"/>
          <p:cNvSpPr/>
          <p:nvPr/>
        </p:nvSpPr>
        <p:spPr>
          <a:xfrm>
            <a:off x="1366538" y="1484784"/>
            <a:ext cx="1518937" cy="5507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3" name="직사각형 52"/>
          <p:cNvSpPr/>
          <p:nvPr/>
        </p:nvSpPr>
        <p:spPr>
          <a:xfrm>
            <a:off x="1366537" y="2136872"/>
            <a:ext cx="1518937" cy="5507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 name="직사각형 53"/>
          <p:cNvSpPr/>
          <p:nvPr/>
        </p:nvSpPr>
        <p:spPr>
          <a:xfrm>
            <a:off x="1373553" y="2779365"/>
            <a:ext cx="1518937" cy="5507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 name="직사각형 54"/>
          <p:cNvSpPr/>
          <p:nvPr/>
        </p:nvSpPr>
        <p:spPr>
          <a:xfrm>
            <a:off x="1371243" y="3423917"/>
            <a:ext cx="1518937" cy="5507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6" name="직사각형 55"/>
          <p:cNvSpPr/>
          <p:nvPr/>
        </p:nvSpPr>
        <p:spPr>
          <a:xfrm>
            <a:off x="2979721" y="1486248"/>
            <a:ext cx="1518937" cy="5507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7" name="직사각형 56"/>
          <p:cNvSpPr/>
          <p:nvPr/>
        </p:nvSpPr>
        <p:spPr>
          <a:xfrm>
            <a:off x="4596551" y="1486248"/>
            <a:ext cx="1518937" cy="5507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8" name="직사각형 57"/>
          <p:cNvSpPr/>
          <p:nvPr/>
        </p:nvSpPr>
        <p:spPr>
          <a:xfrm>
            <a:off x="6198158" y="1486248"/>
            <a:ext cx="1518937" cy="5507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직사각형 58"/>
          <p:cNvSpPr/>
          <p:nvPr/>
        </p:nvSpPr>
        <p:spPr>
          <a:xfrm>
            <a:off x="2977945" y="2132139"/>
            <a:ext cx="1518937" cy="5507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직사각형 59"/>
          <p:cNvSpPr/>
          <p:nvPr/>
        </p:nvSpPr>
        <p:spPr>
          <a:xfrm>
            <a:off x="4598744" y="2133603"/>
            <a:ext cx="1518937" cy="5507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직사각형 60"/>
          <p:cNvSpPr/>
          <p:nvPr/>
        </p:nvSpPr>
        <p:spPr>
          <a:xfrm>
            <a:off x="6199590" y="2135067"/>
            <a:ext cx="1518937" cy="5507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직사각형 61"/>
          <p:cNvSpPr/>
          <p:nvPr/>
        </p:nvSpPr>
        <p:spPr>
          <a:xfrm>
            <a:off x="2978862" y="2779365"/>
            <a:ext cx="1518937" cy="5507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3" name="직사각형 62"/>
          <p:cNvSpPr/>
          <p:nvPr/>
        </p:nvSpPr>
        <p:spPr>
          <a:xfrm>
            <a:off x="4596550" y="2778215"/>
            <a:ext cx="1518937" cy="5507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4" name="직사각형 63"/>
          <p:cNvSpPr/>
          <p:nvPr/>
        </p:nvSpPr>
        <p:spPr>
          <a:xfrm>
            <a:off x="6198158" y="2778215"/>
            <a:ext cx="1518937" cy="5507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 name="직사각형 64"/>
          <p:cNvSpPr/>
          <p:nvPr/>
        </p:nvSpPr>
        <p:spPr>
          <a:xfrm>
            <a:off x="2977511" y="3423917"/>
            <a:ext cx="1518937" cy="5507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직사각형 65"/>
          <p:cNvSpPr/>
          <p:nvPr/>
        </p:nvSpPr>
        <p:spPr>
          <a:xfrm>
            <a:off x="4596549" y="3423917"/>
            <a:ext cx="1518937" cy="5507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7" name="직사각형 66"/>
          <p:cNvSpPr/>
          <p:nvPr/>
        </p:nvSpPr>
        <p:spPr>
          <a:xfrm>
            <a:off x="6198474" y="3423917"/>
            <a:ext cx="1518937" cy="5507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TextBox 10"/>
          <p:cNvSpPr txBox="1"/>
          <p:nvPr/>
        </p:nvSpPr>
        <p:spPr>
          <a:xfrm>
            <a:off x="6364651" y="3553638"/>
            <a:ext cx="1205001" cy="276999"/>
          </a:xfrm>
          <a:prstGeom prst="rect">
            <a:avLst/>
          </a:prstGeom>
          <a:noFill/>
        </p:spPr>
        <p:txBody>
          <a:bodyPr wrap="square" rtlCol="0">
            <a:spAutoFit/>
          </a:bodyPr>
          <a:lstStyle/>
          <a:p>
            <a:r>
              <a:rPr lang="en-US" altLang="ko-KR" sz="1200" b="1" dirty="0" smtClean="0"/>
              <a:t>And More…</a:t>
            </a:r>
            <a:endParaRPr lang="ko-KR" altLang="en-US" sz="1200" b="1" dirty="0"/>
          </a:p>
        </p:txBody>
      </p:sp>
      <p:sp>
        <p:nvSpPr>
          <p:cNvPr id="77" name="직사각형 76"/>
          <p:cNvSpPr/>
          <p:nvPr/>
        </p:nvSpPr>
        <p:spPr>
          <a:xfrm>
            <a:off x="845742" y="623019"/>
            <a:ext cx="7148760" cy="27901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8" name="TextBox 77"/>
          <p:cNvSpPr txBox="1"/>
          <p:nvPr/>
        </p:nvSpPr>
        <p:spPr>
          <a:xfrm>
            <a:off x="3533295" y="661119"/>
            <a:ext cx="4504614" cy="215444"/>
          </a:xfrm>
          <a:prstGeom prst="rect">
            <a:avLst/>
          </a:prstGeom>
          <a:noFill/>
        </p:spPr>
        <p:txBody>
          <a:bodyPr wrap="square" rtlCol="0">
            <a:spAutoFit/>
          </a:bodyPr>
          <a:lstStyle/>
          <a:p>
            <a:r>
              <a:rPr lang="en-US" altLang="ko-KR" sz="800" b="1" dirty="0" smtClean="0">
                <a:solidFill>
                  <a:schemeClr val="bg2">
                    <a:lumMod val="50000"/>
                  </a:schemeClr>
                </a:solidFill>
                <a:latin typeface="Arial" pitchFamily="34" charset="0"/>
                <a:cs typeface="Arial" pitchFamily="34" charset="0"/>
              </a:rPr>
              <a:t>  </a:t>
            </a:r>
            <a:r>
              <a:rPr lang="en-US" altLang="ko-KR" sz="700" b="1" dirty="0" smtClean="0">
                <a:solidFill>
                  <a:schemeClr val="bg2">
                    <a:lumMod val="25000"/>
                  </a:schemeClr>
                </a:solidFill>
                <a:latin typeface="Arial" pitchFamily="34" charset="0"/>
                <a:cs typeface="Arial" pitchFamily="34" charset="0"/>
              </a:rPr>
              <a:t>Home</a:t>
            </a:r>
            <a:r>
              <a:rPr lang="ko-KR" altLang="en-US" sz="700" b="1" dirty="0" smtClean="0">
                <a:solidFill>
                  <a:schemeClr val="bg2">
                    <a:lumMod val="25000"/>
                  </a:schemeClr>
                </a:solidFill>
                <a:latin typeface="Arial" pitchFamily="34" charset="0"/>
                <a:cs typeface="Arial" pitchFamily="34" charset="0"/>
              </a:rPr>
              <a:t> </a:t>
            </a:r>
            <a:r>
              <a:rPr lang="ko-KR" altLang="en-US" sz="700" b="1" dirty="0" smtClean="0">
                <a:solidFill>
                  <a:schemeClr val="bg2">
                    <a:lumMod val="50000"/>
                  </a:schemeClr>
                </a:solidFill>
                <a:latin typeface="Arial" pitchFamily="34" charset="0"/>
                <a:cs typeface="Arial" pitchFamily="34" charset="0"/>
              </a:rPr>
              <a:t>   </a:t>
            </a:r>
            <a:r>
              <a:rPr lang="en-US" altLang="ko-KR" sz="700" dirty="0" smtClean="0">
                <a:solidFill>
                  <a:schemeClr val="bg2">
                    <a:lumMod val="25000"/>
                  </a:schemeClr>
                </a:solidFill>
                <a:latin typeface="Arial" pitchFamily="34" charset="0"/>
                <a:cs typeface="Arial" pitchFamily="34" charset="0"/>
              </a:rPr>
              <a:t>|  </a:t>
            </a:r>
            <a:r>
              <a:rPr lang="en-US" altLang="ko-KR" sz="700" b="1" dirty="0" smtClean="0">
                <a:solidFill>
                  <a:schemeClr val="bg2">
                    <a:lumMod val="25000"/>
                  </a:schemeClr>
                </a:solidFill>
                <a:latin typeface="Arial" pitchFamily="34" charset="0"/>
                <a:cs typeface="Arial" pitchFamily="34" charset="0"/>
              </a:rPr>
              <a:t>  About Us   </a:t>
            </a:r>
            <a:r>
              <a:rPr lang="en-US" altLang="ko-KR" sz="700" dirty="0" smtClean="0">
                <a:solidFill>
                  <a:schemeClr val="bg2">
                    <a:lumMod val="25000"/>
                  </a:schemeClr>
                </a:solidFill>
                <a:latin typeface="Arial" pitchFamily="34" charset="0"/>
                <a:cs typeface="Arial" pitchFamily="34" charset="0"/>
              </a:rPr>
              <a:t> |    </a:t>
            </a:r>
            <a:r>
              <a:rPr lang="en-US" altLang="ko-KR" sz="700" b="1" dirty="0" smtClean="0">
                <a:solidFill>
                  <a:schemeClr val="bg2">
                    <a:lumMod val="50000"/>
                  </a:schemeClr>
                </a:solidFill>
                <a:latin typeface="Arial" pitchFamily="34" charset="0"/>
                <a:cs typeface="Arial" pitchFamily="34" charset="0"/>
              </a:rPr>
              <a:t>Customer</a:t>
            </a:r>
            <a:r>
              <a:rPr lang="en-US" altLang="ko-KR" sz="700" b="1" dirty="0" smtClean="0">
                <a:solidFill>
                  <a:schemeClr val="bg2">
                    <a:lumMod val="25000"/>
                  </a:schemeClr>
                </a:solidFill>
                <a:latin typeface="Arial" pitchFamily="34" charset="0"/>
                <a:cs typeface="Arial" pitchFamily="34" charset="0"/>
              </a:rPr>
              <a:t>   </a:t>
            </a:r>
            <a:r>
              <a:rPr lang="en-US" altLang="ko-KR" sz="700" dirty="0" smtClean="0">
                <a:solidFill>
                  <a:schemeClr val="bg2">
                    <a:lumMod val="25000"/>
                  </a:schemeClr>
                </a:solidFill>
                <a:latin typeface="Arial" pitchFamily="34" charset="0"/>
                <a:cs typeface="Arial" pitchFamily="34" charset="0"/>
              </a:rPr>
              <a:t> |    </a:t>
            </a:r>
            <a:r>
              <a:rPr lang="en-US" altLang="ko-KR" sz="700" b="1" dirty="0" err="1" smtClean="0">
                <a:solidFill>
                  <a:schemeClr val="bg2">
                    <a:lumMod val="25000"/>
                  </a:schemeClr>
                </a:solidFill>
                <a:latin typeface="Arial" pitchFamily="34" charset="0"/>
                <a:cs typeface="Arial" pitchFamily="34" charset="0"/>
              </a:rPr>
              <a:t>Linecard</a:t>
            </a:r>
            <a:r>
              <a:rPr lang="en-US" altLang="ko-KR" sz="700" b="1" dirty="0" smtClean="0">
                <a:solidFill>
                  <a:schemeClr val="bg2">
                    <a:lumMod val="25000"/>
                  </a:schemeClr>
                </a:solidFill>
                <a:latin typeface="Arial" pitchFamily="34" charset="0"/>
                <a:cs typeface="Arial" pitchFamily="34" charset="0"/>
              </a:rPr>
              <a:t>    </a:t>
            </a:r>
            <a:r>
              <a:rPr lang="en-US" altLang="ko-KR" sz="700" dirty="0" smtClean="0">
                <a:solidFill>
                  <a:schemeClr val="bg2">
                    <a:lumMod val="25000"/>
                  </a:schemeClr>
                </a:solidFill>
                <a:latin typeface="Arial" pitchFamily="34" charset="0"/>
                <a:cs typeface="Arial" pitchFamily="34" charset="0"/>
              </a:rPr>
              <a:t>|   </a:t>
            </a:r>
            <a:r>
              <a:rPr lang="en-US" altLang="ko-KR" sz="700" b="1" dirty="0" smtClean="0">
                <a:solidFill>
                  <a:schemeClr val="bg2">
                    <a:lumMod val="25000"/>
                  </a:schemeClr>
                </a:solidFill>
                <a:latin typeface="Arial" pitchFamily="34" charset="0"/>
                <a:cs typeface="Arial" pitchFamily="34" charset="0"/>
              </a:rPr>
              <a:t> Product    </a:t>
            </a:r>
            <a:r>
              <a:rPr lang="en-US" altLang="ko-KR" sz="700" dirty="0" smtClean="0">
                <a:solidFill>
                  <a:schemeClr val="bg2">
                    <a:lumMod val="25000"/>
                  </a:schemeClr>
                </a:solidFill>
                <a:latin typeface="Arial" pitchFamily="34" charset="0"/>
                <a:cs typeface="Arial" pitchFamily="34" charset="0"/>
              </a:rPr>
              <a:t>| </a:t>
            </a:r>
            <a:r>
              <a:rPr lang="en-US" altLang="ko-KR" sz="700" b="1" dirty="0" smtClean="0">
                <a:solidFill>
                  <a:schemeClr val="bg2">
                    <a:lumMod val="25000"/>
                  </a:schemeClr>
                </a:solidFill>
                <a:latin typeface="Arial" pitchFamily="34" charset="0"/>
                <a:cs typeface="Arial" pitchFamily="34" charset="0"/>
              </a:rPr>
              <a:t>   Sales Network   </a:t>
            </a:r>
            <a:r>
              <a:rPr lang="en-US" altLang="ko-KR" sz="700" dirty="0" smtClean="0">
                <a:solidFill>
                  <a:schemeClr val="bg2">
                    <a:lumMod val="25000"/>
                  </a:schemeClr>
                </a:solidFill>
                <a:latin typeface="Arial" pitchFamily="34" charset="0"/>
                <a:cs typeface="Arial" pitchFamily="34" charset="0"/>
              </a:rPr>
              <a:t> |    </a:t>
            </a:r>
            <a:r>
              <a:rPr lang="en-US" altLang="ko-KR" sz="700" b="1" dirty="0" smtClean="0">
                <a:solidFill>
                  <a:schemeClr val="bg2">
                    <a:lumMod val="25000"/>
                  </a:schemeClr>
                </a:solidFill>
                <a:latin typeface="Arial" pitchFamily="34" charset="0"/>
                <a:cs typeface="Arial" pitchFamily="34" charset="0"/>
              </a:rPr>
              <a:t>Contact Us  </a:t>
            </a:r>
            <a:endParaRPr lang="ko-KR" altLang="en-US" sz="700" b="1" dirty="0">
              <a:solidFill>
                <a:schemeClr val="bg2">
                  <a:lumMod val="25000"/>
                </a:schemeClr>
              </a:solidFill>
              <a:latin typeface="Arial" pitchFamily="34" charset="0"/>
              <a:cs typeface="Arial" pitchFamily="34" charset="0"/>
            </a:endParaRPr>
          </a:p>
        </p:txBody>
      </p:sp>
      <p:sp>
        <p:nvSpPr>
          <p:cNvPr id="79" name="TextBox 78"/>
          <p:cNvSpPr txBox="1"/>
          <p:nvPr/>
        </p:nvSpPr>
        <p:spPr>
          <a:xfrm>
            <a:off x="1252810" y="660374"/>
            <a:ext cx="1457188" cy="215444"/>
          </a:xfrm>
          <a:prstGeom prst="rect">
            <a:avLst/>
          </a:prstGeom>
          <a:noFill/>
        </p:spPr>
        <p:txBody>
          <a:bodyPr wrap="square" rtlCol="0">
            <a:spAutoFit/>
          </a:bodyPr>
          <a:lstStyle/>
          <a:p>
            <a:pPr algn="ctr"/>
            <a:r>
              <a:rPr lang="en-US" altLang="ko-KR" sz="800" b="1" i="1" dirty="0" err="1" smtClean="0">
                <a:solidFill>
                  <a:schemeClr val="bg2">
                    <a:lumMod val="25000"/>
                  </a:schemeClr>
                </a:solidFill>
                <a:latin typeface="Arial" pitchFamily="34" charset="0"/>
                <a:ea typeface="굴림체" pitchFamily="49" charset="-127"/>
                <a:cs typeface="Arial" pitchFamily="34" charset="0"/>
              </a:rPr>
              <a:t>PanAmerica</a:t>
            </a:r>
            <a:r>
              <a:rPr lang="en-US" altLang="ko-KR" sz="800" b="1" i="1" dirty="0" smtClean="0">
                <a:solidFill>
                  <a:schemeClr val="bg2">
                    <a:lumMod val="25000"/>
                  </a:schemeClr>
                </a:solidFill>
                <a:latin typeface="Arial" pitchFamily="34" charset="0"/>
                <a:ea typeface="굴림체" pitchFamily="49" charset="-127"/>
                <a:cs typeface="Arial" pitchFamily="34" charset="0"/>
              </a:rPr>
              <a:t> Supply, Inc</a:t>
            </a:r>
            <a:r>
              <a:rPr lang="en-US" altLang="ko-KR" sz="800" b="1" i="1" dirty="0" smtClean="0">
                <a:solidFill>
                  <a:schemeClr val="bg1">
                    <a:lumMod val="50000"/>
                  </a:schemeClr>
                </a:solidFill>
                <a:latin typeface="Arial" pitchFamily="34" charset="0"/>
                <a:ea typeface="굴림체" pitchFamily="49" charset="-127"/>
                <a:cs typeface="Arial" pitchFamily="34" charset="0"/>
              </a:rPr>
              <a:t>.</a:t>
            </a:r>
            <a:endParaRPr lang="ko-KR" altLang="en-US" sz="800" b="1" i="1" dirty="0">
              <a:solidFill>
                <a:schemeClr val="bg1">
                  <a:lumMod val="50000"/>
                </a:schemeClr>
              </a:solidFill>
              <a:latin typeface="Arial" pitchFamily="34" charset="0"/>
              <a:ea typeface="굴림체" pitchFamily="49" charset="-127"/>
              <a:cs typeface="Arial" pitchFamily="34" charset="0"/>
            </a:endParaRPr>
          </a:p>
        </p:txBody>
      </p:sp>
      <p:pic>
        <p:nvPicPr>
          <p:cNvPr id="80" name="그림 7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80600" y="655445"/>
            <a:ext cx="467628" cy="221117"/>
          </a:xfrm>
          <a:prstGeom prst="rect">
            <a:avLst/>
          </a:prstGeom>
        </p:spPr>
      </p:pic>
      <p:sp>
        <p:nvSpPr>
          <p:cNvPr id="82" name="TextBox 81"/>
          <p:cNvSpPr txBox="1"/>
          <p:nvPr/>
        </p:nvSpPr>
        <p:spPr>
          <a:xfrm>
            <a:off x="1310002" y="4173463"/>
            <a:ext cx="1584920" cy="276999"/>
          </a:xfrm>
          <a:prstGeom prst="rect">
            <a:avLst/>
          </a:prstGeom>
          <a:noFill/>
        </p:spPr>
        <p:txBody>
          <a:bodyPr wrap="square" rtlCol="0">
            <a:spAutoFit/>
          </a:bodyPr>
          <a:lstStyle/>
          <a:p>
            <a:r>
              <a:rPr lang="en-US" altLang="ko-KR" sz="1200" dirty="0" smtClean="0">
                <a:solidFill>
                  <a:prstClr val="black"/>
                </a:solidFill>
                <a:latin typeface="Arial" pitchFamily="34" charset="0"/>
                <a:cs typeface="Arial" pitchFamily="34" charset="0"/>
              </a:rPr>
              <a:t>EPC &amp; Engineering</a:t>
            </a:r>
            <a:endParaRPr lang="ko-KR" altLang="en-US" sz="1200" dirty="0">
              <a:solidFill>
                <a:prstClr val="black"/>
              </a:solidFill>
              <a:latin typeface="Arial" pitchFamily="34" charset="0"/>
              <a:cs typeface="Arial" pitchFamily="34" charset="0"/>
            </a:endParaRPr>
          </a:p>
        </p:txBody>
      </p:sp>
      <p:pic>
        <p:nvPicPr>
          <p:cNvPr id="83" name="그림 8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766532" y="4685374"/>
            <a:ext cx="768350" cy="279400"/>
          </a:xfrm>
          <a:prstGeom prst="rect">
            <a:avLst/>
          </a:prstGeom>
        </p:spPr>
      </p:pic>
      <p:pic>
        <p:nvPicPr>
          <p:cNvPr id="84" name="그림 8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437448" y="4558126"/>
            <a:ext cx="584200" cy="533400"/>
          </a:xfrm>
          <a:prstGeom prst="rect">
            <a:avLst/>
          </a:prstGeom>
        </p:spPr>
      </p:pic>
      <p:pic>
        <p:nvPicPr>
          <p:cNvPr id="85" name="그림 84"/>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080273" y="4642656"/>
            <a:ext cx="550953" cy="364340"/>
          </a:xfrm>
          <a:prstGeom prst="rect">
            <a:avLst/>
          </a:prstGeom>
        </p:spPr>
      </p:pic>
      <p:pic>
        <p:nvPicPr>
          <p:cNvPr id="87" name="그림 86"/>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484090" y="5355826"/>
            <a:ext cx="1121339" cy="257248"/>
          </a:xfrm>
          <a:prstGeom prst="rect">
            <a:avLst/>
          </a:prstGeom>
        </p:spPr>
      </p:pic>
      <p:pic>
        <p:nvPicPr>
          <p:cNvPr id="88" name="그림 87"/>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542994" y="5221782"/>
            <a:ext cx="469900" cy="508000"/>
          </a:xfrm>
          <a:prstGeom prst="rect">
            <a:avLst/>
          </a:prstGeom>
        </p:spPr>
      </p:pic>
      <p:pic>
        <p:nvPicPr>
          <p:cNvPr id="90" name="그림 89"/>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360522" y="5324814"/>
            <a:ext cx="1286928" cy="366477"/>
          </a:xfrm>
          <a:prstGeom prst="rect">
            <a:avLst/>
          </a:prstGeom>
        </p:spPr>
      </p:pic>
      <p:pic>
        <p:nvPicPr>
          <p:cNvPr id="91" name="그림 90"/>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374479" y="4604734"/>
            <a:ext cx="1181913" cy="426802"/>
          </a:xfrm>
          <a:prstGeom prst="rect">
            <a:avLst/>
          </a:prstGeom>
        </p:spPr>
      </p:pic>
      <p:pic>
        <p:nvPicPr>
          <p:cNvPr id="93" name="그림 92"/>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983154" y="5288809"/>
            <a:ext cx="792088" cy="396045"/>
          </a:xfrm>
          <a:prstGeom prst="rect">
            <a:avLst/>
          </a:prstGeom>
        </p:spPr>
      </p:pic>
      <p:sp>
        <p:nvSpPr>
          <p:cNvPr id="95" name="직사각형 94"/>
          <p:cNvSpPr/>
          <p:nvPr/>
        </p:nvSpPr>
        <p:spPr>
          <a:xfrm>
            <a:off x="1376609" y="4549458"/>
            <a:ext cx="1518937" cy="5507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6" name="직사각형 95"/>
          <p:cNvSpPr/>
          <p:nvPr/>
        </p:nvSpPr>
        <p:spPr>
          <a:xfrm>
            <a:off x="4601434" y="4540624"/>
            <a:ext cx="1518937" cy="5507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7" name="직사각형 96"/>
          <p:cNvSpPr/>
          <p:nvPr/>
        </p:nvSpPr>
        <p:spPr>
          <a:xfrm>
            <a:off x="2979604" y="4552673"/>
            <a:ext cx="1518937" cy="5507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8" name="직사각형 97"/>
          <p:cNvSpPr/>
          <p:nvPr/>
        </p:nvSpPr>
        <p:spPr>
          <a:xfrm>
            <a:off x="6200253" y="4540790"/>
            <a:ext cx="1518937" cy="5507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9" name="직사각형 98"/>
          <p:cNvSpPr/>
          <p:nvPr/>
        </p:nvSpPr>
        <p:spPr>
          <a:xfrm>
            <a:off x="1376608" y="5199949"/>
            <a:ext cx="1518937" cy="5507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2" name="직사각형 101"/>
          <p:cNvSpPr/>
          <p:nvPr/>
        </p:nvSpPr>
        <p:spPr>
          <a:xfrm>
            <a:off x="2979949" y="5209082"/>
            <a:ext cx="1518937" cy="5507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4" name="직사각형 103"/>
          <p:cNvSpPr/>
          <p:nvPr/>
        </p:nvSpPr>
        <p:spPr>
          <a:xfrm>
            <a:off x="4596280" y="5209082"/>
            <a:ext cx="1518937" cy="5507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5" name="직사각형 104"/>
          <p:cNvSpPr/>
          <p:nvPr/>
        </p:nvSpPr>
        <p:spPr>
          <a:xfrm>
            <a:off x="6205966" y="5215751"/>
            <a:ext cx="1518937" cy="5507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07" name="그림 106"/>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3486435" y="5985675"/>
            <a:ext cx="559594" cy="313712"/>
          </a:xfrm>
          <a:prstGeom prst="rect">
            <a:avLst/>
          </a:prstGeom>
        </p:spPr>
      </p:pic>
      <p:pic>
        <p:nvPicPr>
          <p:cNvPr id="108" name="그림 107"/>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592794" y="5985675"/>
            <a:ext cx="1046036" cy="298868"/>
          </a:xfrm>
          <a:prstGeom prst="rect">
            <a:avLst/>
          </a:prstGeom>
        </p:spPr>
      </p:pic>
      <p:pic>
        <p:nvPicPr>
          <p:cNvPr id="109" name="그림 108"/>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6463067" y="5876712"/>
            <a:ext cx="1069372" cy="509225"/>
          </a:xfrm>
          <a:prstGeom prst="rect">
            <a:avLst/>
          </a:prstGeom>
        </p:spPr>
      </p:pic>
      <p:pic>
        <p:nvPicPr>
          <p:cNvPr id="110" name="그림 109"/>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4855736" y="5978753"/>
            <a:ext cx="1015588" cy="301732"/>
          </a:xfrm>
          <a:prstGeom prst="rect">
            <a:avLst/>
          </a:prstGeom>
        </p:spPr>
      </p:pic>
      <p:sp>
        <p:nvSpPr>
          <p:cNvPr id="111" name="직사각형 110"/>
          <p:cNvSpPr/>
          <p:nvPr/>
        </p:nvSpPr>
        <p:spPr>
          <a:xfrm>
            <a:off x="1382010" y="5854251"/>
            <a:ext cx="1518937" cy="5507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2" name="직사각형 111"/>
          <p:cNvSpPr/>
          <p:nvPr/>
        </p:nvSpPr>
        <p:spPr>
          <a:xfrm>
            <a:off x="4611945" y="5862096"/>
            <a:ext cx="1518937" cy="5507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3" name="직사각형 112"/>
          <p:cNvSpPr/>
          <p:nvPr/>
        </p:nvSpPr>
        <p:spPr>
          <a:xfrm>
            <a:off x="2995397" y="5859741"/>
            <a:ext cx="1518937" cy="5507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4" name="직사각형 113"/>
          <p:cNvSpPr/>
          <p:nvPr/>
        </p:nvSpPr>
        <p:spPr>
          <a:xfrm>
            <a:off x="6221415" y="5854251"/>
            <a:ext cx="1518937" cy="5507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615507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그림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6515" y="783084"/>
            <a:ext cx="1385065" cy="264792"/>
          </a:xfrm>
          <a:prstGeom prst="rect">
            <a:avLst/>
          </a:prstGeom>
        </p:spPr>
      </p:pic>
      <p:pic>
        <p:nvPicPr>
          <p:cNvPr id="13" name="그림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5641" y="817858"/>
            <a:ext cx="1042642" cy="156397"/>
          </a:xfrm>
          <a:prstGeom prst="rect">
            <a:avLst/>
          </a:prstGeom>
        </p:spPr>
      </p:pic>
      <p:pic>
        <p:nvPicPr>
          <p:cNvPr id="33" name="그림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0110" y="773342"/>
            <a:ext cx="1362281" cy="281341"/>
          </a:xfrm>
          <a:prstGeom prst="rect">
            <a:avLst/>
          </a:prstGeom>
        </p:spPr>
      </p:pic>
      <p:sp>
        <p:nvSpPr>
          <p:cNvPr id="43" name="직사각형 42"/>
          <p:cNvSpPr/>
          <p:nvPr/>
        </p:nvSpPr>
        <p:spPr>
          <a:xfrm>
            <a:off x="1428000" y="630805"/>
            <a:ext cx="1518937" cy="5507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직사각형 46"/>
          <p:cNvSpPr/>
          <p:nvPr/>
        </p:nvSpPr>
        <p:spPr>
          <a:xfrm>
            <a:off x="3023657" y="630805"/>
            <a:ext cx="1518937" cy="5507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 name="직사각형 48"/>
          <p:cNvSpPr/>
          <p:nvPr/>
        </p:nvSpPr>
        <p:spPr>
          <a:xfrm>
            <a:off x="4652072" y="620688"/>
            <a:ext cx="1518937" cy="5507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 name="TextBox 53"/>
          <p:cNvSpPr txBox="1"/>
          <p:nvPr/>
        </p:nvSpPr>
        <p:spPr>
          <a:xfrm>
            <a:off x="1475656" y="1268760"/>
            <a:ext cx="1199719" cy="276999"/>
          </a:xfrm>
          <a:prstGeom prst="rect">
            <a:avLst/>
          </a:prstGeom>
          <a:noFill/>
        </p:spPr>
        <p:txBody>
          <a:bodyPr wrap="square" rtlCol="0">
            <a:spAutoFit/>
          </a:bodyPr>
          <a:lstStyle/>
          <a:p>
            <a:r>
              <a:rPr lang="en-US" altLang="ko-KR" sz="1200" dirty="0" smtClean="0">
                <a:solidFill>
                  <a:prstClr val="black"/>
                </a:solidFill>
                <a:latin typeface="Arial" pitchFamily="34" charset="0"/>
                <a:cs typeface="Arial" pitchFamily="34" charset="0"/>
              </a:rPr>
              <a:t>Oil &amp; Gas</a:t>
            </a:r>
            <a:endParaRPr lang="ko-KR" altLang="en-US" sz="1200" dirty="0">
              <a:solidFill>
                <a:prstClr val="black"/>
              </a:solidFill>
              <a:latin typeface="Arial" pitchFamily="34" charset="0"/>
              <a:cs typeface="Arial" pitchFamily="34" charset="0"/>
            </a:endParaRPr>
          </a:p>
        </p:txBody>
      </p:sp>
      <p:pic>
        <p:nvPicPr>
          <p:cNvPr id="55" name="그림 5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2678" y="1699481"/>
            <a:ext cx="709039" cy="413606"/>
          </a:xfrm>
          <a:prstGeom prst="rect">
            <a:avLst/>
          </a:prstGeom>
        </p:spPr>
      </p:pic>
      <p:pic>
        <p:nvPicPr>
          <p:cNvPr id="56" name="그림 5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15306" y="2352610"/>
            <a:ext cx="461518" cy="433827"/>
          </a:xfrm>
          <a:prstGeom prst="rect">
            <a:avLst/>
          </a:prstGeom>
        </p:spPr>
      </p:pic>
      <p:pic>
        <p:nvPicPr>
          <p:cNvPr id="57" name="그림 5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94140" y="1698575"/>
            <a:ext cx="385307" cy="409901"/>
          </a:xfrm>
          <a:prstGeom prst="rect">
            <a:avLst/>
          </a:prstGeom>
        </p:spPr>
      </p:pic>
      <p:pic>
        <p:nvPicPr>
          <p:cNvPr id="58" name="그림 5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43759" y="1784827"/>
            <a:ext cx="1214633" cy="230263"/>
          </a:xfrm>
          <a:prstGeom prst="rect">
            <a:avLst/>
          </a:prstGeom>
        </p:spPr>
      </p:pic>
      <p:pic>
        <p:nvPicPr>
          <p:cNvPr id="59" name="그림 5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29488" y="2337760"/>
            <a:ext cx="389284" cy="450750"/>
          </a:xfrm>
          <a:prstGeom prst="rect">
            <a:avLst/>
          </a:prstGeom>
        </p:spPr>
      </p:pic>
      <p:pic>
        <p:nvPicPr>
          <p:cNvPr id="60" name="그림 5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34356" y="2408932"/>
            <a:ext cx="1086358" cy="259633"/>
          </a:xfrm>
          <a:prstGeom prst="rect">
            <a:avLst/>
          </a:prstGeom>
        </p:spPr>
      </p:pic>
      <p:pic>
        <p:nvPicPr>
          <p:cNvPr id="61" name="그림 6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27341" y="2333918"/>
            <a:ext cx="641269" cy="458049"/>
          </a:xfrm>
          <a:prstGeom prst="rect">
            <a:avLst/>
          </a:prstGeom>
        </p:spPr>
      </p:pic>
      <p:pic>
        <p:nvPicPr>
          <p:cNvPr id="62" name="그림 6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49332" y="1668311"/>
            <a:ext cx="1172140" cy="482001"/>
          </a:xfrm>
          <a:prstGeom prst="rect">
            <a:avLst/>
          </a:prstGeom>
        </p:spPr>
      </p:pic>
      <p:sp>
        <p:nvSpPr>
          <p:cNvPr id="63" name="직사각형 62"/>
          <p:cNvSpPr/>
          <p:nvPr/>
        </p:nvSpPr>
        <p:spPr>
          <a:xfrm>
            <a:off x="1439879" y="1630916"/>
            <a:ext cx="1518937" cy="5507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4" name="직사각형 63"/>
          <p:cNvSpPr/>
          <p:nvPr/>
        </p:nvSpPr>
        <p:spPr>
          <a:xfrm>
            <a:off x="3031643" y="2284045"/>
            <a:ext cx="1518937" cy="5507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 name="직사각형 64"/>
          <p:cNvSpPr/>
          <p:nvPr/>
        </p:nvSpPr>
        <p:spPr>
          <a:xfrm>
            <a:off x="4656598" y="1637184"/>
            <a:ext cx="1518937" cy="5507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직사각형 65"/>
          <p:cNvSpPr/>
          <p:nvPr/>
        </p:nvSpPr>
        <p:spPr>
          <a:xfrm>
            <a:off x="1434148" y="2276830"/>
            <a:ext cx="1518937" cy="5507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7" name="직사각형 66"/>
          <p:cNvSpPr/>
          <p:nvPr/>
        </p:nvSpPr>
        <p:spPr>
          <a:xfrm>
            <a:off x="3027848" y="1628800"/>
            <a:ext cx="1518937" cy="5507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8" name="직사각형 67"/>
          <p:cNvSpPr/>
          <p:nvPr/>
        </p:nvSpPr>
        <p:spPr>
          <a:xfrm>
            <a:off x="4665004" y="2283925"/>
            <a:ext cx="1518937" cy="5507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9" name="직사각형 68"/>
          <p:cNvSpPr/>
          <p:nvPr/>
        </p:nvSpPr>
        <p:spPr>
          <a:xfrm>
            <a:off x="6251646" y="1628800"/>
            <a:ext cx="1518937" cy="5507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0" name="직사각형 69"/>
          <p:cNvSpPr/>
          <p:nvPr/>
        </p:nvSpPr>
        <p:spPr>
          <a:xfrm>
            <a:off x="6251645" y="2278122"/>
            <a:ext cx="1518937" cy="5507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 name="직사각형 66"/>
          <p:cNvSpPr/>
          <p:nvPr/>
        </p:nvSpPr>
        <p:spPr>
          <a:xfrm>
            <a:off x="6258683" y="636981"/>
            <a:ext cx="1518937" cy="5507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1" name="TextBox 70"/>
          <p:cNvSpPr txBox="1"/>
          <p:nvPr/>
        </p:nvSpPr>
        <p:spPr>
          <a:xfrm>
            <a:off x="6424860" y="766702"/>
            <a:ext cx="1205001" cy="276999"/>
          </a:xfrm>
          <a:prstGeom prst="rect">
            <a:avLst/>
          </a:prstGeom>
          <a:noFill/>
        </p:spPr>
        <p:txBody>
          <a:bodyPr wrap="square" rtlCol="0">
            <a:spAutoFit/>
          </a:bodyPr>
          <a:lstStyle/>
          <a:p>
            <a:r>
              <a:rPr lang="en-US" altLang="ko-KR" sz="1200" b="1" dirty="0" smtClean="0"/>
              <a:t>And More…</a:t>
            </a:r>
            <a:endParaRPr lang="ko-KR" altLang="en-US" sz="1200" b="1" dirty="0"/>
          </a:p>
        </p:txBody>
      </p:sp>
      <p:cxnSp>
        <p:nvCxnSpPr>
          <p:cNvPr id="80" name="직선 연결선 79"/>
          <p:cNvCxnSpPr/>
          <p:nvPr/>
        </p:nvCxnSpPr>
        <p:spPr>
          <a:xfrm>
            <a:off x="1460198" y="3181472"/>
            <a:ext cx="98462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1515483" y="2924944"/>
            <a:ext cx="973622" cy="276999"/>
          </a:xfrm>
          <a:prstGeom prst="rect">
            <a:avLst/>
          </a:prstGeom>
          <a:noFill/>
        </p:spPr>
        <p:txBody>
          <a:bodyPr wrap="square" rtlCol="0">
            <a:spAutoFit/>
          </a:bodyPr>
          <a:lstStyle/>
          <a:p>
            <a:r>
              <a:rPr lang="en-US" altLang="ko-KR" sz="1200" dirty="0" smtClean="0">
                <a:solidFill>
                  <a:prstClr val="black"/>
                </a:solidFill>
                <a:latin typeface="Arial" pitchFamily="34" charset="0"/>
                <a:cs typeface="Arial" pitchFamily="34" charset="0"/>
              </a:rPr>
              <a:t>Renewable</a:t>
            </a:r>
            <a:endParaRPr lang="ko-KR" altLang="en-US" sz="1200" dirty="0">
              <a:solidFill>
                <a:prstClr val="black"/>
              </a:solidFill>
              <a:latin typeface="Arial" pitchFamily="34" charset="0"/>
              <a:cs typeface="Arial" pitchFamily="34" charset="0"/>
            </a:endParaRPr>
          </a:p>
        </p:txBody>
      </p:sp>
      <p:pic>
        <p:nvPicPr>
          <p:cNvPr id="82" name="그림 8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45832" y="3352140"/>
            <a:ext cx="1193691" cy="414757"/>
          </a:xfrm>
          <a:prstGeom prst="rect">
            <a:avLst/>
          </a:prstGeom>
        </p:spPr>
      </p:pic>
      <p:pic>
        <p:nvPicPr>
          <p:cNvPr id="83" name="그림 8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919791" y="3351697"/>
            <a:ext cx="1149211" cy="430954"/>
          </a:xfrm>
          <a:prstGeom prst="rect">
            <a:avLst/>
          </a:prstGeom>
        </p:spPr>
      </p:pic>
      <p:pic>
        <p:nvPicPr>
          <p:cNvPr id="84" name="그림 8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517640" y="4115238"/>
            <a:ext cx="1395027" cy="338439"/>
          </a:xfrm>
          <a:prstGeom prst="rect">
            <a:avLst/>
          </a:prstGeom>
        </p:spPr>
      </p:pic>
      <p:pic>
        <p:nvPicPr>
          <p:cNvPr id="85" name="그림 8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774801" y="4072220"/>
            <a:ext cx="791511" cy="427844"/>
          </a:xfrm>
          <a:prstGeom prst="rect">
            <a:avLst/>
          </a:prstGeom>
        </p:spPr>
      </p:pic>
      <p:pic>
        <p:nvPicPr>
          <p:cNvPr id="87" name="그림 8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389848" y="4052736"/>
            <a:ext cx="936104" cy="451532"/>
          </a:xfrm>
          <a:prstGeom prst="rect">
            <a:avLst/>
          </a:prstGeom>
        </p:spPr>
      </p:pic>
      <p:pic>
        <p:nvPicPr>
          <p:cNvPr id="88" name="그림 8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582937" y="4832962"/>
            <a:ext cx="1200756" cy="337198"/>
          </a:xfrm>
          <a:prstGeom prst="rect">
            <a:avLst/>
          </a:prstGeom>
        </p:spPr>
      </p:pic>
      <p:pic>
        <p:nvPicPr>
          <p:cNvPr id="89" name="그림 8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766956" y="4039150"/>
            <a:ext cx="1507113" cy="446552"/>
          </a:xfrm>
          <a:prstGeom prst="rect">
            <a:avLst/>
          </a:prstGeom>
        </p:spPr>
      </p:pic>
      <p:pic>
        <p:nvPicPr>
          <p:cNvPr id="90" name="그림 89"/>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517640" y="3386988"/>
            <a:ext cx="1370657" cy="363088"/>
          </a:xfrm>
          <a:prstGeom prst="rect">
            <a:avLst/>
          </a:prstGeom>
        </p:spPr>
      </p:pic>
      <p:pic>
        <p:nvPicPr>
          <p:cNvPr id="91" name="그림 90"/>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260909" y="4791944"/>
            <a:ext cx="1209059" cy="413354"/>
          </a:xfrm>
          <a:prstGeom prst="rect">
            <a:avLst/>
          </a:prstGeom>
        </p:spPr>
      </p:pic>
      <p:pic>
        <p:nvPicPr>
          <p:cNvPr id="92" name="그림 9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846232" y="4792300"/>
            <a:ext cx="569588" cy="386890"/>
          </a:xfrm>
          <a:prstGeom prst="rect">
            <a:avLst/>
          </a:prstGeom>
        </p:spPr>
      </p:pic>
      <p:pic>
        <p:nvPicPr>
          <p:cNvPr id="93" name="그림 92"/>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916842" y="3352140"/>
            <a:ext cx="433446" cy="413286"/>
          </a:xfrm>
          <a:prstGeom prst="rect">
            <a:avLst/>
          </a:prstGeom>
        </p:spPr>
      </p:pic>
      <p:pic>
        <p:nvPicPr>
          <p:cNvPr id="96" name="그림 95"/>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830008" y="4747345"/>
            <a:ext cx="1396758" cy="457953"/>
          </a:xfrm>
          <a:prstGeom prst="rect">
            <a:avLst/>
          </a:prstGeom>
        </p:spPr>
      </p:pic>
      <p:sp>
        <p:nvSpPr>
          <p:cNvPr id="98" name="직사각형 97"/>
          <p:cNvSpPr/>
          <p:nvPr/>
        </p:nvSpPr>
        <p:spPr>
          <a:xfrm>
            <a:off x="1460198" y="3284984"/>
            <a:ext cx="1518937" cy="5507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9" name="직사각형 98"/>
          <p:cNvSpPr/>
          <p:nvPr/>
        </p:nvSpPr>
        <p:spPr>
          <a:xfrm>
            <a:off x="1460198" y="3987058"/>
            <a:ext cx="1518937" cy="5507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0" name="직사각형 99"/>
          <p:cNvSpPr/>
          <p:nvPr/>
        </p:nvSpPr>
        <p:spPr>
          <a:xfrm>
            <a:off x="1471198" y="4686639"/>
            <a:ext cx="1507937" cy="5507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2" name="직사각형 101"/>
          <p:cNvSpPr/>
          <p:nvPr/>
        </p:nvSpPr>
        <p:spPr>
          <a:xfrm>
            <a:off x="3084673" y="3284984"/>
            <a:ext cx="1518937" cy="5507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3" name="직사각형 102"/>
          <p:cNvSpPr/>
          <p:nvPr/>
        </p:nvSpPr>
        <p:spPr>
          <a:xfrm>
            <a:off x="4727173" y="3284984"/>
            <a:ext cx="1518937" cy="5507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4" name="직사각형 103"/>
          <p:cNvSpPr/>
          <p:nvPr/>
        </p:nvSpPr>
        <p:spPr>
          <a:xfrm>
            <a:off x="6353122" y="3284984"/>
            <a:ext cx="1518937" cy="5507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5" name="직사각형 104"/>
          <p:cNvSpPr/>
          <p:nvPr/>
        </p:nvSpPr>
        <p:spPr>
          <a:xfrm>
            <a:off x="3092724" y="3982251"/>
            <a:ext cx="1518937" cy="5507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6" name="직사각형 105"/>
          <p:cNvSpPr/>
          <p:nvPr/>
        </p:nvSpPr>
        <p:spPr>
          <a:xfrm>
            <a:off x="4755132" y="3988120"/>
            <a:ext cx="1518937" cy="5507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7" name="직사각형 106"/>
          <p:cNvSpPr/>
          <p:nvPr/>
        </p:nvSpPr>
        <p:spPr>
          <a:xfrm>
            <a:off x="6374096" y="3982251"/>
            <a:ext cx="1518937" cy="5507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8" name="직사각형 107"/>
          <p:cNvSpPr/>
          <p:nvPr/>
        </p:nvSpPr>
        <p:spPr>
          <a:xfrm>
            <a:off x="3098431" y="4686639"/>
            <a:ext cx="1518937" cy="5507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9" name="직사각형 108"/>
          <p:cNvSpPr/>
          <p:nvPr/>
        </p:nvSpPr>
        <p:spPr>
          <a:xfrm>
            <a:off x="4766956" y="4686639"/>
            <a:ext cx="1518937" cy="5507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0" name="직사각형 109"/>
          <p:cNvSpPr/>
          <p:nvPr/>
        </p:nvSpPr>
        <p:spPr>
          <a:xfrm>
            <a:off x="6393154" y="4700953"/>
            <a:ext cx="1518937" cy="5507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4" name="직사각형 113"/>
          <p:cNvSpPr/>
          <p:nvPr/>
        </p:nvSpPr>
        <p:spPr>
          <a:xfrm>
            <a:off x="1071266" y="6360209"/>
            <a:ext cx="7148759" cy="10772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5" name="TextBox 114"/>
          <p:cNvSpPr txBox="1"/>
          <p:nvPr/>
        </p:nvSpPr>
        <p:spPr>
          <a:xfrm>
            <a:off x="1029414" y="6432217"/>
            <a:ext cx="7148759" cy="184666"/>
          </a:xfrm>
          <a:prstGeom prst="rect">
            <a:avLst/>
          </a:prstGeom>
          <a:noFill/>
        </p:spPr>
        <p:txBody>
          <a:bodyPr wrap="square" rtlCol="0">
            <a:spAutoFit/>
          </a:bodyPr>
          <a:lstStyle/>
          <a:p>
            <a:pPr algn="ctr"/>
            <a:r>
              <a:rPr lang="en-US" altLang="ko-KR" sz="600" dirty="0"/>
              <a:t>Copyright © 2012 by </a:t>
            </a:r>
            <a:r>
              <a:rPr lang="en-US" altLang="ko-KR" sz="600" dirty="0" err="1" smtClean="0"/>
              <a:t>PanAmerica</a:t>
            </a:r>
            <a:r>
              <a:rPr lang="en-US" altLang="ko-KR" sz="600" dirty="0" smtClean="0"/>
              <a:t> Supply, Inc.</a:t>
            </a:r>
            <a:endParaRPr lang="ko-KR" altLang="en-US" sz="600" dirty="0"/>
          </a:p>
        </p:txBody>
      </p:sp>
      <p:pic>
        <p:nvPicPr>
          <p:cNvPr id="116" name="그림 115"/>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815733" y="5421731"/>
            <a:ext cx="720080" cy="472184"/>
          </a:xfrm>
          <a:prstGeom prst="rect">
            <a:avLst/>
          </a:prstGeom>
        </p:spPr>
      </p:pic>
      <p:pic>
        <p:nvPicPr>
          <p:cNvPr id="117" name="그림 116"/>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3287341" y="5454579"/>
            <a:ext cx="1089933" cy="408725"/>
          </a:xfrm>
          <a:prstGeom prst="rect">
            <a:avLst/>
          </a:prstGeom>
        </p:spPr>
      </p:pic>
      <p:pic>
        <p:nvPicPr>
          <p:cNvPr id="118" name="그림 117"/>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403648" y="5470721"/>
            <a:ext cx="1435103" cy="428389"/>
          </a:xfrm>
          <a:prstGeom prst="rect">
            <a:avLst/>
          </a:prstGeom>
        </p:spPr>
      </p:pic>
      <p:pic>
        <p:nvPicPr>
          <p:cNvPr id="119" name="그림 118"/>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972100" y="5446910"/>
            <a:ext cx="1008112" cy="416394"/>
          </a:xfrm>
          <a:prstGeom prst="rect">
            <a:avLst/>
          </a:prstGeom>
        </p:spPr>
      </p:pic>
      <p:sp>
        <p:nvSpPr>
          <p:cNvPr id="120" name="직사각형 119"/>
          <p:cNvSpPr/>
          <p:nvPr/>
        </p:nvSpPr>
        <p:spPr>
          <a:xfrm>
            <a:off x="1440700" y="5384576"/>
            <a:ext cx="1507936" cy="5507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1" name="직사각형 120"/>
          <p:cNvSpPr/>
          <p:nvPr/>
        </p:nvSpPr>
        <p:spPr>
          <a:xfrm>
            <a:off x="3075470" y="5371147"/>
            <a:ext cx="1518937" cy="5507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2" name="직사각형 121"/>
          <p:cNvSpPr/>
          <p:nvPr/>
        </p:nvSpPr>
        <p:spPr>
          <a:xfrm>
            <a:off x="4721630" y="5371147"/>
            <a:ext cx="1518937" cy="5507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3" name="직사각형 122"/>
          <p:cNvSpPr/>
          <p:nvPr/>
        </p:nvSpPr>
        <p:spPr>
          <a:xfrm>
            <a:off x="6393154" y="5379739"/>
            <a:ext cx="1518937" cy="5507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646759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1258888" y="1412776"/>
            <a:ext cx="953912" cy="276999"/>
          </a:xfrm>
          <a:prstGeom prst="rect">
            <a:avLst/>
          </a:prstGeom>
          <a:noFill/>
        </p:spPr>
        <p:txBody>
          <a:bodyPr wrap="square" rtlCol="0">
            <a:spAutoFit/>
          </a:bodyPr>
          <a:lstStyle/>
          <a:p>
            <a:r>
              <a:rPr lang="en-US" altLang="ko-KR" sz="1200" dirty="0" err="1" smtClean="0">
                <a:latin typeface="Arial" pitchFamily="34" charset="0"/>
                <a:cs typeface="Arial" pitchFamily="34" charset="0"/>
              </a:rPr>
              <a:t>Linecard</a:t>
            </a:r>
            <a:endParaRPr lang="ko-KR" altLang="en-US" sz="1200" dirty="0">
              <a:latin typeface="Arial" pitchFamily="34" charset="0"/>
              <a:cs typeface="Arial" pitchFamily="34" charset="0"/>
            </a:endParaRPr>
          </a:p>
        </p:txBody>
      </p:sp>
      <p:pic>
        <p:nvPicPr>
          <p:cNvPr id="3" name="그림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5071" y="2823655"/>
            <a:ext cx="692950" cy="249462"/>
          </a:xfrm>
          <a:prstGeom prst="rect">
            <a:avLst/>
          </a:prstGeom>
        </p:spPr>
      </p:pic>
      <p:pic>
        <p:nvPicPr>
          <p:cNvPr id="4" name="그림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2143" y="2833540"/>
            <a:ext cx="747062" cy="264916"/>
          </a:xfrm>
          <a:prstGeom prst="rect">
            <a:avLst/>
          </a:prstGeom>
        </p:spPr>
      </p:pic>
      <p:pic>
        <p:nvPicPr>
          <p:cNvPr id="6" name="그림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0850" y="1915099"/>
            <a:ext cx="723900" cy="234950"/>
          </a:xfrm>
          <a:prstGeom prst="rect">
            <a:avLst/>
          </a:prstGeom>
        </p:spPr>
      </p:pic>
      <p:pic>
        <p:nvPicPr>
          <p:cNvPr id="7" name="그림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6024" y="2871176"/>
            <a:ext cx="402746" cy="381288"/>
          </a:xfrm>
          <a:prstGeom prst="rect">
            <a:avLst/>
          </a:prstGeom>
        </p:spPr>
      </p:pic>
      <p:pic>
        <p:nvPicPr>
          <p:cNvPr id="12" name="그림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92483" y="3824176"/>
            <a:ext cx="862730" cy="250083"/>
          </a:xfrm>
          <a:prstGeom prst="rect">
            <a:avLst/>
          </a:prstGeom>
        </p:spPr>
      </p:pic>
      <p:pic>
        <p:nvPicPr>
          <p:cNvPr id="14" name="그림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36985" y="1967025"/>
            <a:ext cx="986574" cy="149649"/>
          </a:xfrm>
          <a:prstGeom prst="rect">
            <a:avLst/>
          </a:prstGeom>
        </p:spPr>
      </p:pic>
      <p:pic>
        <p:nvPicPr>
          <p:cNvPr id="18" name="그림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05234" y="3785412"/>
            <a:ext cx="792217" cy="360742"/>
          </a:xfrm>
          <a:prstGeom prst="rect">
            <a:avLst/>
          </a:prstGeom>
        </p:spPr>
      </p:pic>
      <p:pic>
        <p:nvPicPr>
          <p:cNvPr id="19" name="그림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80553" y="2881511"/>
            <a:ext cx="889310" cy="405332"/>
          </a:xfrm>
          <a:prstGeom prst="rect">
            <a:avLst/>
          </a:prstGeom>
        </p:spPr>
      </p:pic>
      <p:sp>
        <p:nvSpPr>
          <p:cNvPr id="33" name="TextBox 11"/>
          <p:cNvSpPr txBox="1"/>
          <p:nvPr/>
        </p:nvSpPr>
        <p:spPr>
          <a:xfrm>
            <a:off x="1857369" y="2086459"/>
            <a:ext cx="943446" cy="5539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600" dirty="0">
                <a:latin typeface="Arial" pitchFamily="34" charset="0"/>
                <a:cs typeface="Arial" pitchFamily="34" charset="0"/>
              </a:rPr>
              <a:t>• </a:t>
            </a:r>
            <a:r>
              <a:rPr lang="en-US" sz="600" dirty="0" smtClean="0">
                <a:latin typeface="Arial" pitchFamily="34" charset="0"/>
                <a:cs typeface="Arial" pitchFamily="34" charset="0"/>
              </a:rPr>
              <a:t>Transformers</a:t>
            </a:r>
          </a:p>
          <a:p>
            <a:r>
              <a:rPr lang="en-US" altLang="ko-KR" sz="600" dirty="0">
                <a:latin typeface="Arial" pitchFamily="34" charset="0"/>
                <a:cs typeface="Arial" pitchFamily="34" charset="0"/>
              </a:rPr>
              <a:t>• </a:t>
            </a:r>
            <a:r>
              <a:rPr lang="en-US" sz="600" dirty="0" smtClean="0">
                <a:latin typeface="Arial" pitchFamily="34" charset="0"/>
                <a:cs typeface="Arial" pitchFamily="34" charset="0"/>
              </a:rPr>
              <a:t>Switchgears</a:t>
            </a:r>
          </a:p>
          <a:p>
            <a:r>
              <a:rPr lang="en-US" altLang="ko-KR" sz="600" dirty="0">
                <a:latin typeface="Arial" pitchFamily="34" charset="0"/>
                <a:cs typeface="Arial" pitchFamily="34" charset="0"/>
              </a:rPr>
              <a:t>• </a:t>
            </a:r>
            <a:r>
              <a:rPr lang="en-US" sz="600" dirty="0" smtClean="0">
                <a:latin typeface="Arial" pitchFamily="34" charset="0"/>
                <a:cs typeface="Arial" pitchFamily="34" charset="0"/>
              </a:rPr>
              <a:t>BUS Duct Systems</a:t>
            </a:r>
          </a:p>
          <a:p>
            <a:r>
              <a:rPr lang="en-US" altLang="ko-KR" sz="600" dirty="0">
                <a:latin typeface="Arial" pitchFamily="34" charset="0"/>
                <a:cs typeface="Arial" pitchFamily="34" charset="0"/>
              </a:rPr>
              <a:t>• </a:t>
            </a:r>
            <a:r>
              <a:rPr lang="en-US" sz="600" dirty="0" smtClean="0">
                <a:latin typeface="Arial" pitchFamily="34" charset="0"/>
                <a:cs typeface="Arial" pitchFamily="34" charset="0"/>
              </a:rPr>
              <a:t>Circuit Breakers</a:t>
            </a:r>
          </a:p>
          <a:p>
            <a:r>
              <a:rPr lang="en-US" altLang="ko-KR" sz="600" dirty="0">
                <a:latin typeface="Arial" pitchFamily="34" charset="0"/>
                <a:cs typeface="Arial" pitchFamily="34" charset="0"/>
              </a:rPr>
              <a:t>• </a:t>
            </a:r>
            <a:r>
              <a:rPr lang="en-US" sz="600" dirty="0" smtClean="0">
                <a:latin typeface="Arial" pitchFamily="34" charset="0"/>
                <a:cs typeface="Arial" pitchFamily="34" charset="0"/>
              </a:rPr>
              <a:t>Electrical Equipment</a:t>
            </a:r>
            <a:endParaRPr lang="en-US" sz="600" dirty="0">
              <a:latin typeface="Arial" pitchFamily="34" charset="0"/>
              <a:cs typeface="Arial" pitchFamily="34" charset="0"/>
            </a:endParaRPr>
          </a:p>
        </p:txBody>
      </p:sp>
      <p:sp>
        <p:nvSpPr>
          <p:cNvPr id="36" name="TextBox 11"/>
          <p:cNvSpPr txBox="1"/>
          <p:nvPr/>
        </p:nvSpPr>
        <p:spPr>
          <a:xfrm>
            <a:off x="2994279" y="2109415"/>
            <a:ext cx="712548" cy="18466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600" dirty="0">
                <a:latin typeface="Arial" pitchFamily="34" charset="0"/>
                <a:cs typeface="Arial" pitchFamily="34" charset="0"/>
              </a:rPr>
              <a:t>• </a:t>
            </a:r>
            <a:r>
              <a:rPr lang="en-US" sz="600" dirty="0" smtClean="0">
                <a:latin typeface="Arial" pitchFamily="34" charset="0"/>
                <a:cs typeface="Arial" pitchFamily="34" charset="0"/>
              </a:rPr>
              <a:t>Transformers</a:t>
            </a:r>
          </a:p>
        </p:txBody>
      </p:sp>
      <p:sp>
        <p:nvSpPr>
          <p:cNvPr id="38" name="TextBox 11"/>
          <p:cNvSpPr txBox="1"/>
          <p:nvPr/>
        </p:nvSpPr>
        <p:spPr>
          <a:xfrm>
            <a:off x="1879816" y="3100318"/>
            <a:ext cx="603952" cy="18466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600" dirty="0">
                <a:latin typeface="Arial" pitchFamily="34" charset="0"/>
                <a:cs typeface="Arial" pitchFamily="34" charset="0"/>
              </a:rPr>
              <a:t>• </a:t>
            </a:r>
            <a:r>
              <a:rPr lang="en-US" altLang="ko-KR" sz="600" dirty="0" smtClean="0">
                <a:latin typeface="Arial" pitchFamily="34" charset="0"/>
                <a:cs typeface="Arial" pitchFamily="34" charset="0"/>
              </a:rPr>
              <a:t>Cables</a:t>
            </a:r>
            <a:endParaRPr lang="en-US" sz="600" dirty="0" smtClean="0">
              <a:latin typeface="Arial" pitchFamily="34" charset="0"/>
              <a:cs typeface="Arial" pitchFamily="34" charset="0"/>
            </a:endParaRPr>
          </a:p>
        </p:txBody>
      </p:sp>
      <p:sp>
        <p:nvSpPr>
          <p:cNvPr id="39" name="TextBox 11"/>
          <p:cNvSpPr txBox="1"/>
          <p:nvPr/>
        </p:nvSpPr>
        <p:spPr>
          <a:xfrm>
            <a:off x="4145071" y="3074887"/>
            <a:ext cx="490375" cy="18466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600" dirty="0">
                <a:latin typeface="Arial" pitchFamily="34" charset="0"/>
                <a:cs typeface="Arial" pitchFamily="34" charset="0"/>
              </a:rPr>
              <a:t>• </a:t>
            </a:r>
            <a:r>
              <a:rPr lang="en-US" altLang="ko-KR" sz="600" dirty="0" smtClean="0">
                <a:latin typeface="Arial" pitchFamily="34" charset="0"/>
                <a:cs typeface="Arial" pitchFamily="34" charset="0"/>
              </a:rPr>
              <a:t>Cables</a:t>
            </a:r>
            <a:endParaRPr lang="en-US" sz="600" dirty="0" smtClean="0">
              <a:latin typeface="Arial" pitchFamily="34" charset="0"/>
              <a:cs typeface="Arial" pitchFamily="34" charset="0"/>
            </a:endParaRPr>
          </a:p>
        </p:txBody>
      </p:sp>
      <p:sp>
        <p:nvSpPr>
          <p:cNvPr id="40" name="TextBox 11"/>
          <p:cNvSpPr txBox="1"/>
          <p:nvPr/>
        </p:nvSpPr>
        <p:spPr>
          <a:xfrm>
            <a:off x="3061104" y="3098986"/>
            <a:ext cx="570322" cy="18466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600" dirty="0">
                <a:latin typeface="Arial" pitchFamily="34" charset="0"/>
                <a:cs typeface="Arial" pitchFamily="34" charset="0"/>
              </a:rPr>
              <a:t>• </a:t>
            </a:r>
            <a:r>
              <a:rPr lang="en-US" altLang="ko-KR" sz="600" dirty="0" smtClean="0">
                <a:latin typeface="Arial" pitchFamily="34" charset="0"/>
                <a:cs typeface="Arial" pitchFamily="34" charset="0"/>
              </a:rPr>
              <a:t>Cables</a:t>
            </a:r>
            <a:endParaRPr lang="en-US" sz="600" dirty="0" smtClean="0">
              <a:latin typeface="Arial" pitchFamily="34" charset="0"/>
              <a:cs typeface="Arial" pitchFamily="34" charset="0"/>
            </a:endParaRPr>
          </a:p>
        </p:txBody>
      </p:sp>
      <p:sp>
        <p:nvSpPr>
          <p:cNvPr id="41" name="TextBox 11"/>
          <p:cNvSpPr txBox="1"/>
          <p:nvPr/>
        </p:nvSpPr>
        <p:spPr>
          <a:xfrm>
            <a:off x="2018482" y="4229957"/>
            <a:ext cx="800625" cy="18466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600" dirty="0">
                <a:latin typeface="Arial" pitchFamily="34" charset="0"/>
                <a:cs typeface="Arial" pitchFamily="34" charset="0"/>
              </a:rPr>
              <a:t>• </a:t>
            </a:r>
            <a:r>
              <a:rPr lang="en-US" altLang="ko-KR" sz="600" dirty="0" err="1" smtClean="0">
                <a:latin typeface="Arial" pitchFamily="34" charset="0"/>
                <a:cs typeface="Arial" pitchFamily="34" charset="0"/>
              </a:rPr>
              <a:t>Saper</a:t>
            </a:r>
            <a:r>
              <a:rPr lang="en-US" altLang="ko-KR" sz="600" dirty="0" smtClean="0">
                <a:latin typeface="Arial" pitchFamily="34" charset="0"/>
                <a:cs typeface="Arial" pitchFamily="34" charset="0"/>
              </a:rPr>
              <a:t> Lock</a:t>
            </a:r>
            <a:endParaRPr lang="en-US" sz="600" dirty="0" smtClean="0">
              <a:latin typeface="Arial" pitchFamily="34" charset="0"/>
              <a:cs typeface="Arial" pitchFamily="34" charset="0"/>
            </a:endParaRPr>
          </a:p>
        </p:txBody>
      </p:sp>
      <p:sp>
        <p:nvSpPr>
          <p:cNvPr id="44" name="TextBox 11"/>
          <p:cNvSpPr txBox="1"/>
          <p:nvPr/>
        </p:nvSpPr>
        <p:spPr>
          <a:xfrm>
            <a:off x="2985736" y="4108573"/>
            <a:ext cx="958839"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600" dirty="0">
                <a:latin typeface="Arial" pitchFamily="34" charset="0"/>
                <a:cs typeface="Arial" pitchFamily="34" charset="0"/>
              </a:rPr>
              <a:t>• </a:t>
            </a:r>
            <a:r>
              <a:rPr lang="en-US" altLang="ko-KR" sz="600" dirty="0" smtClean="0">
                <a:latin typeface="Arial" pitchFamily="34" charset="0"/>
                <a:cs typeface="Arial" pitchFamily="34" charset="0"/>
              </a:rPr>
              <a:t>Solar Product</a:t>
            </a:r>
          </a:p>
          <a:p>
            <a:r>
              <a:rPr lang="en-US" altLang="ko-KR" sz="600" dirty="0" smtClean="0">
                <a:latin typeface="Arial" pitchFamily="34" charset="0"/>
                <a:cs typeface="Arial" pitchFamily="34" charset="0"/>
              </a:rPr>
              <a:t>• Electric </a:t>
            </a:r>
            <a:r>
              <a:rPr lang="en-US" altLang="ko-KR" sz="600" dirty="0" err="1" smtClean="0">
                <a:latin typeface="Arial" pitchFamily="34" charset="0"/>
                <a:cs typeface="Arial" pitchFamily="34" charset="0"/>
              </a:rPr>
              <a:t>Conponent</a:t>
            </a:r>
            <a:endParaRPr lang="en-US" sz="600" dirty="0" smtClean="0">
              <a:latin typeface="Arial" pitchFamily="34" charset="0"/>
              <a:cs typeface="Arial" pitchFamily="34" charset="0"/>
            </a:endParaRPr>
          </a:p>
        </p:txBody>
      </p:sp>
      <p:sp>
        <p:nvSpPr>
          <p:cNvPr id="25" name="직사각형 24"/>
          <p:cNvSpPr/>
          <p:nvPr/>
        </p:nvSpPr>
        <p:spPr>
          <a:xfrm>
            <a:off x="1802776" y="1854117"/>
            <a:ext cx="998037" cy="78634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n w="3175">
                <a:solidFill>
                  <a:srgbClr val="C00000"/>
                </a:solidFill>
              </a:ln>
              <a:noFill/>
            </a:endParaRPr>
          </a:p>
        </p:txBody>
      </p:sp>
      <p:sp>
        <p:nvSpPr>
          <p:cNvPr id="46" name="직사각형 45"/>
          <p:cNvSpPr/>
          <p:nvPr/>
        </p:nvSpPr>
        <p:spPr>
          <a:xfrm>
            <a:off x="1793060" y="2780928"/>
            <a:ext cx="998037" cy="78634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n w="3175">
                <a:solidFill>
                  <a:srgbClr val="C00000"/>
                </a:solidFill>
              </a:ln>
              <a:noFill/>
            </a:endParaRPr>
          </a:p>
        </p:txBody>
      </p:sp>
      <p:sp>
        <p:nvSpPr>
          <p:cNvPr id="48" name="직사각형 47"/>
          <p:cNvSpPr/>
          <p:nvPr/>
        </p:nvSpPr>
        <p:spPr>
          <a:xfrm>
            <a:off x="2913263" y="1844824"/>
            <a:ext cx="998037" cy="78634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n w="3175">
                <a:solidFill>
                  <a:srgbClr val="C00000"/>
                </a:solidFill>
              </a:ln>
              <a:noFill/>
            </a:endParaRPr>
          </a:p>
        </p:txBody>
      </p:sp>
      <p:sp>
        <p:nvSpPr>
          <p:cNvPr id="49" name="직사각형 48"/>
          <p:cNvSpPr/>
          <p:nvPr/>
        </p:nvSpPr>
        <p:spPr>
          <a:xfrm>
            <a:off x="2934319" y="2782629"/>
            <a:ext cx="998037" cy="78634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n w="3175">
                <a:solidFill>
                  <a:srgbClr val="C00000"/>
                </a:solidFill>
              </a:ln>
              <a:noFill/>
            </a:endParaRPr>
          </a:p>
        </p:txBody>
      </p:sp>
      <p:sp>
        <p:nvSpPr>
          <p:cNvPr id="50" name="직사각형 49"/>
          <p:cNvSpPr/>
          <p:nvPr/>
        </p:nvSpPr>
        <p:spPr>
          <a:xfrm>
            <a:off x="4067944" y="2788127"/>
            <a:ext cx="998037" cy="78634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n w="3175">
                <a:solidFill>
                  <a:srgbClr val="C00000"/>
                </a:solidFill>
              </a:ln>
              <a:noFill/>
            </a:endParaRPr>
          </a:p>
        </p:txBody>
      </p:sp>
      <p:sp>
        <p:nvSpPr>
          <p:cNvPr id="51" name="직사각형 50"/>
          <p:cNvSpPr/>
          <p:nvPr/>
        </p:nvSpPr>
        <p:spPr>
          <a:xfrm>
            <a:off x="2953000" y="3710842"/>
            <a:ext cx="998037" cy="78634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n w="3175">
                <a:solidFill>
                  <a:srgbClr val="C00000"/>
                </a:solidFill>
              </a:ln>
              <a:noFill/>
            </a:endParaRPr>
          </a:p>
        </p:txBody>
      </p:sp>
      <p:sp>
        <p:nvSpPr>
          <p:cNvPr id="52" name="직사각형 51"/>
          <p:cNvSpPr/>
          <p:nvPr/>
        </p:nvSpPr>
        <p:spPr>
          <a:xfrm>
            <a:off x="6340087" y="2784130"/>
            <a:ext cx="998037" cy="78634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n w="3175">
                <a:solidFill>
                  <a:srgbClr val="C00000"/>
                </a:solidFill>
              </a:ln>
              <a:noFill/>
            </a:endParaRPr>
          </a:p>
        </p:txBody>
      </p:sp>
      <p:sp>
        <p:nvSpPr>
          <p:cNvPr id="57" name="직사각형 56"/>
          <p:cNvSpPr/>
          <p:nvPr/>
        </p:nvSpPr>
        <p:spPr>
          <a:xfrm>
            <a:off x="1802325" y="3715533"/>
            <a:ext cx="998037" cy="78634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n w="3175">
                <a:solidFill>
                  <a:srgbClr val="C00000"/>
                </a:solidFill>
              </a:ln>
              <a:noFill/>
            </a:endParaRPr>
          </a:p>
        </p:txBody>
      </p:sp>
      <p:sp>
        <p:nvSpPr>
          <p:cNvPr id="58" name="TextBox 11"/>
          <p:cNvSpPr txBox="1"/>
          <p:nvPr/>
        </p:nvSpPr>
        <p:spPr>
          <a:xfrm>
            <a:off x="6307665" y="3255449"/>
            <a:ext cx="110207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600" dirty="0">
                <a:latin typeface="Arial" pitchFamily="34" charset="0"/>
                <a:cs typeface="Arial" pitchFamily="34" charset="0"/>
              </a:rPr>
              <a:t>• </a:t>
            </a:r>
            <a:r>
              <a:rPr lang="en-US" altLang="ko-KR" sz="600" dirty="0" smtClean="0">
                <a:latin typeface="Arial" pitchFamily="34" charset="0"/>
                <a:cs typeface="Arial" pitchFamily="34" charset="0"/>
              </a:rPr>
              <a:t>Termination &amp; Joint</a:t>
            </a:r>
          </a:p>
          <a:p>
            <a:r>
              <a:rPr lang="en-US" altLang="ko-KR" sz="600" dirty="0" smtClean="0">
                <a:latin typeface="Arial" pitchFamily="34" charset="0"/>
                <a:cs typeface="Arial" pitchFamily="34" charset="0"/>
              </a:rPr>
              <a:t>• Dummy Plug &amp; Coupling</a:t>
            </a:r>
            <a:endParaRPr lang="en-US" sz="600" dirty="0" smtClean="0">
              <a:latin typeface="Arial" pitchFamily="34" charset="0"/>
              <a:cs typeface="Arial" pitchFamily="34" charset="0"/>
            </a:endParaRPr>
          </a:p>
        </p:txBody>
      </p:sp>
      <p:sp>
        <p:nvSpPr>
          <p:cNvPr id="61" name="직사각형 51"/>
          <p:cNvSpPr/>
          <p:nvPr/>
        </p:nvSpPr>
        <p:spPr>
          <a:xfrm>
            <a:off x="5195719" y="2784130"/>
            <a:ext cx="998037" cy="78634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n w="3175">
                <a:solidFill>
                  <a:srgbClr val="C00000"/>
                </a:solidFill>
              </a:ln>
              <a:noFill/>
            </a:endParaRPr>
          </a:p>
        </p:txBody>
      </p:sp>
      <p:pic>
        <p:nvPicPr>
          <p:cNvPr id="2" name="그림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73030" y="2837021"/>
            <a:ext cx="854838" cy="287225"/>
          </a:xfrm>
          <a:prstGeom prst="rect">
            <a:avLst/>
          </a:prstGeom>
        </p:spPr>
      </p:pic>
      <p:sp>
        <p:nvSpPr>
          <p:cNvPr id="55" name="직사각형 54"/>
          <p:cNvSpPr/>
          <p:nvPr/>
        </p:nvSpPr>
        <p:spPr>
          <a:xfrm>
            <a:off x="4078019" y="1844824"/>
            <a:ext cx="998037" cy="78634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n w="3175">
                <a:solidFill>
                  <a:srgbClr val="C00000"/>
                </a:solidFill>
              </a:ln>
              <a:noFill/>
            </a:endParaRPr>
          </a:p>
        </p:txBody>
      </p:sp>
      <p:pic>
        <p:nvPicPr>
          <p:cNvPr id="8" name="그림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22801" y="1964546"/>
            <a:ext cx="921426" cy="146008"/>
          </a:xfrm>
          <a:prstGeom prst="rect">
            <a:avLst/>
          </a:prstGeom>
        </p:spPr>
      </p:pic>
      <p:sp>
        <p:nvSpPr>
          <p:cNvPr id="56" name="직사각형 55"/>
          <p:cNvSpPr/>
          <p:nvPr/>
        </p:nvSpPr>
        <p:spPr>
          <a:xfrm>
            <a:off x="5196239" y="1835299"/>
            <a:ext cx="998037" cy="78634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n w="3175">
                <a:solidFill>
                  <a:srgbClr val="C00000"/>
                </a:solidFill>
              </a:ln>
              <a:noFill/>
            </a:endParaRPr>
          </a:p>
        </p:txBody>
      </p:sp>
      <p:pic>
        <p:nvPicPr>
          <p:cNvPr id="10" name="그림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58056" y="1912640"/>
            <a:ext cx="654104" cy="283638"/>
          </a:xfrm>
          <a:prstGeom prst="rect">
            <a:avLst/>
          </a:prstGeom>
        </p:spPr>
      </p:pic>
      <p:sp>
        <p:nvSpPr>
          <p:cNvPr id="59" name="직사각형 58"/>
          <p:cNvSpPr/>
          <p:nvPr/>
        </p:nvSpPr>
        <p:spPr>
          <a:xfrm>
            <a:off x="869436" y="5332566"/>
            <a:ext cx="7148759" cy="10772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TextBox 59"/>
          <p:cNvSpPr txBox="1"/>
          <p:nvPr/>
        </p:nvSpPr>
        <p:spPr>
          <a:xfrm>
            <a:off x="827584" y="5404574"/>
            <a:ext cx="7148759" cy="184666"/>
          </a:xfrm>
          <a:prstGeom prst="rect">
            <a:avLst/>
          </a:prstGeom>
          <a:noFill/>
        </p:spPr>
        <p:txBody>
          <a:bodyPr wrap="square" rtlCol="0">
            <a:spAutoFit/>
          </a:bodyPr>
          <a:lstStyle/>
          <a:p>
            <a:pPr algn="ctr"/>
            <a:r>
              <a:rPr lang="en-US" altLang="ko-KR" sz="600" dirty="0"/>
              <a:t>Copyright © 2012 by </a:t>
            </a:r>
            <a:r>
              <a:rPr lang="en-US" altLang="ko-KR" sz="600" dirty="0" err="1" smtClean="0"/>
              <a:t>PanAmerica</a:t>
            </a:r>
            <a:r>
              <a:rPr lang="en-US" altLang="ko-KR" sz="600" dirty="0" smtClean="0"/>
              <a:t> Supply, Inc.</a:t>
            </a:r>
            <a:endParaRPr lang="ko-KR" altLang="en-US" sz="600" dirty="0"/>
          </a:p>
        </p:txBody>
      </p:sp>
      <p:sp>
        <p:nvSpPr>
          <p:cNvPr id="73" name="직사각형 72"/>
          <p:cNvSpPr/>
          <p:nvPr/>
        </p:nvSpPr>
        <p:spPr>
          <a:xfrm>
            <a:off x="836217" y="620688"/>
            <a:ext cx="7148760" cy="27901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4" name="TextBox 73"/>
          <p:cNvSpPr txBox="1"/>
          <p:nvPr/>
        </p:nvSpPr>
        <p:spPr>
          <a:xfrm>
            <a:off x="3523770" y="658788"/>
            <a:ext cx="4504614" cy="215444"/>
          </a:xfrm>
          <a:prstGeom prst="rect">
            <a:avLst/>
          </a:prstGeom>
          <a:noFill/>
        </p:spPr>
        <p:txBody>
          <a:bodyPr wrap="square" rtlCol="0">
            <a:spAutoFit/>
          </a:bodyPr>
          <a:lstStyle/>
          <a:p>
            <a:r>
              <a:rPr lang="en-US" altLang="ko-KR" sz="800" b="1" dirty="0" smtClean="0">
                <a:solidFill>
                  <a:schemeClr val="bg2">
                    <a:lumMod val="50000"/>
                  </a:schemeClr>
                </a:solidFill>
                <a:latin typeface="Arial" pitchFamily="34" charset="0"/>
                <a:cs typeface="Arial" pitchFamily="34" charset="0"/>
              </a:rPr>
              <a:t>  </a:t>
            </a:r>
            <a:r>
              <a:rPr lang="en-US" altLang="ko-KR" sz="700" b="1" dirty="0" smtClean="0">
                <a:solidFill>
                  <a:schemeClr val="bg2">
                    <a:lumMod val="25000"/>
                  </a:schemeClr>
                </a:solidFill>
                <a:latin typeface="Arial" pitchFamily="34" charset="0"/>
                <a:cs typeface="Arial" pitchFamily="34" charset="0"/>
              </a:rPr>
              <a:t>Home</a:t>
            </a:r>
            <a:r>
              <a:rPr lang="ko-KR" altLang="en-US" sz="700" b="1" dirty="0" smtClean="0">
                <a:solidFill>
                  <a:schemeClr val="bg2">
                    <a:lumMod val="25000"/>
                  </a:schemeClr>
                </a:solidFill>
                <a:latin typeface="Arial" pitchFamily="34" charset="0"/>
                <a:cs typeface="Arial" pitchFamily="34" charset="0"/>
              </a:rPr>
              <a:t>  </a:t>
            </a:r>
            <a:r>
              <a:rPr lang="ko-KR" altLang="en-US" sz="700" b="1" dirty="0" smtClean="0">
                <a:solidFill>
                  <a:schemeClr val="bg2">
                    <a:lumMod val="50000"/>
                  </a:schemeClr>
                </a:solidFill>
                <a:latin typeface="Arial" pitchFamily="34" charset="0"/>
                <a:cs typeface="Arial" pitchFamily="34" charset="0"/>
              </a:rPr>
              <a:t>  </a:t>
            </a:r>
            <a:r>
              <a:rPr lang="en-US" altLang="ko-KR" sz="700" dirty="0" smtClean="0">
                <a:solidFill>
                  <a:schemeClr val="bg2">
                    <a:lumMod val="25000"/>
                  </a:schemeClr>
                </a:solidFill>
                <a:latin typeface="Arial" pitchFamily="34" charset="0"/>
                <a:cs typeface="Arial" pitchFamily="34" charset="0"/>
              </a:rPr>
              <a:t>|  </a:t>
            </a:r>
            <a:r>
              <a:rPr lang="en-US" altLang="ko-KR" sz="700" b="1" dirty="0" smtClean="0">
                <a:solidFill>
                  <a:schemeClr val="bg2">
                    <a:lumMod val="25000"/>
                  </a:schemeClr>
                </a:solidFill>
                <a:latin typeface="Arial" pitchFamily="34" charset="0"/>
                <a:cs typeface="Arial" pitchFamily="34" charset="0"/>
              </a:rPr>
              <a:t>  About Us   </a:t>
            </a:r>
            <a:r>
              <a:rPr lang="en-US" altLang="ko-KR" sz="700" dirty="0" smtClean="0">
                <a:solidFill>
                  <a:schemeClr val="bg2">
                    <a:lumMod val="25000"/>
                  </a:schemeClr>
                </a:solidFill>
                <a:latin typeface="Arial" pitchFamily="34" charset="0"/>
                <a:cs typeface="Arial" pitchFamily="34" charset="0"/>
              </a:rPr>
              <a:t> |    </a:t>
            </a:r>
            <a:r>
              <a:rPr lang="en-US" altLang="ko-KR" sz="700" b="1" dirty="0" smtClean="0">
                <a:solidFill>
                  <a:schemeClr val="bg2">
                    <a:lumMod val="25000"/>
                  </a:schemeClr>
                </a:solidFill>
                <a:latin typeface="Arial" pitchFamily="34" charset="0"/>
                <a:cs typeface="Arial" pitchFamily="34" charset="0"/>
              </a:rPr>
              <a:t>Customer   </a:t>
            </a:r>
            <a:r>
              <a:rPr lang="en-US" altLang="ko-KR" sz="700" dirty="0" smtClean="0">
                <a:solidFill>
                  <a:schemeClr val="bg2">
                    <a:lumMod val="25000"/>
                  </a:schemeClr>
                </a:solidFill>
                <a:latin typeface="Arial" pitchFamily="34" charset="0"/>
                <a:cs typeface="Arial" pitchFamily="34" charset="0"/>
              </a:rPr>
              <a:t> |    </a:t>
            </a:r>
            <a:r>
              <a:rPr lang="en-US" altLang="ko-KR" sz="700" b="1" dirty="0" err="1" smtClean="0">
                <a:solidFill>
                  <a:schemeClr val="bg2">
                    <a:lumMod val="50000"/>
                  </a:schemeClr>
                </a:solidFill>
                <a:latin typeface="Arial" pitchFamily="34" charset="0"/>
                <a:cs typeface="Arial" pitchFamily="34" charset="0"/>
              </a:rPr>
              <a:t>Linecard</a:t>
            </a:r>
            <a:r>
              <a:rPr lang="en-US" altLang="ko-KR" sz="700" b="1" dirty="0" smtClean="0">
                <a:solidFill>
                  <a:schemeClr val="bg2">
                    <a:lumMod val="25000"/>
                  </a:schemeClr>
                </a:solidFill>
                <a:latin typeface="Arial" pitchFamily="34" charset="0"/>
                <a:cs typeface="Arial" pitchFamily="34" charset="0"/>
              </a:rPr>
              <a:t>    </a:t>
            </a:r>
            <a:r>
              <a:rPr lang="en-US" altLang="ko-KR" sz="700" dirty="0" smtClean="0">
                <a:solidFill>
                  <a:schemeClr val="bg2">
                    <a:lumMod val="25000"/>
                  </a:schemeClr>
                </a:solidFill>
                <a:latin typeface="Arial" pitchFamily="34" charset="0"/>
                <a:cs typeface="Arial" pitchFamily="34" charset="0"/>
              </a:rPr>
              <a:t>|   </a:t>
            </a:r>
            <a:r>
              <a:rPr lang="en-US" altLang="ko-KR" sz="700" b="1" dirty="0" smtClean="0">
                <a:solidFill>
                  <a:schemeClr val="bg2">
                    <a:lumMod val="25000"/>
                  </a:schemeClr>
                </a:solidFill>
                <a:latin typeface="Arial" pitchFamily="34" charset="0"/>
                <a:cs typeface="Arial" pitchFamily="34" charset="0"/>
              </a:rPr>
              <a:t> Product    </a:t>
            </a:r>
            <a:r>
              <a:rPr lang="en-US" altLang="ko-KR" sz="700" dirty="0" smtClean="0">
                <a:solidFill>
                  <a:schemeClr val="bg2">
                    <a:lumMod val="25000"/>
                  </a:schemeClr>
                </a:solidFill>
                <a:latin typeface="Arial" pitchFamily="34" charset="0"/>
                <a:cs typeface="Arial" pitchFamily="34" charset="0"/>
              </a:rPr>
              <a:t>| </a:t>
            </a:r>
            <a:r>
              <a:rPr lang="en-US" altLang="ko-KR" sz="700" b="1" dirty="0" smtClean="0">
                <a:solidFill>
                  <a:schemeClr val="bg2">
                    <a:lumMod val="25000"/>
                  </a:schemeClr>
                </a:solidFill>
                <a:latin typeface="Arial" pitchFamily="34" charset="0"/>
                <a:cs typeface="Arial" pitchFamily="34" charset="0"/>
              </a:rPr>
              <a:t>   Sales Network   </a:t>
            </a:r>
            <a:r>
              <a:rPr lang="en-US" altLang="ko-KR" sz="700" dirty="0" smtClean="0">
                <a:solidFill>
                  <a:schemeClr val="bg2">
                    <a:lumMod val="25000"/>
                  </a:schemeClr>
                </a:solidFill>
                <a:latin typeface="Arial" pitchFamily="34" charset="0"/>
                <a:cs typeface="Arial" pitchFamily="34" charset="0"/>
              </a:rPr>
              <a:t> |    </a:t>
            </a:r>
            <a:r>
              <a:rPr lang="en-US" altLang="ko-KR" sz="700" b="1" dirty="0" smtClean="0">
                <a:solidFill>
                  <a:schemeClr val="bg2">
                    <a:lumMod val="25000"/>
                  </a:schemeClr>
                </a:solidFill>
                <a:latin typeface="Arial" pitchFamily="34" charset="0"/>
                <a:cs typeface="Arial" pitchFamily="34" charset="0"/>
              </a:rPr>
              <a:t>Contact Us  </a:t>
            </a:r>
            <a:endParaRPr lang="ko-KR" altLang="en-US" sz="700" b="1" dirty="0">
              <a:solidFill>
                <a:schemeClr val="bg2">
                  <a:lumMod val="25000"/>
                </a:schemeClr>
              </a:solidFill>
              <a:latin typeface="Arial" pitchFamily="34" charset="0"/>
              <a:cs typeface="Arial" pitchFamily="34" charset="0"/>
            </a:endParaRPr>
          </a:p>
        </p:txBody>
      </p:sp>
      <p:sp>
        <p:nvSpPr>
          <p:cNvPr id="75" name="TextBox 74"/>
          <p:cNvSpPr txBox="1"/>
          <p:nvPr/>
        </p:nvSpPr>
        <p:spPr>
          <a:xfrm>
            <a:off x="1243285" y="658043"/>
            <a:ext cx="1457188" cy="215444"/>
          </a:xfrm>
          <a:prstGeom prst="rect">
            <a:avLst/>
          </a:prstGeom>
          <a:noFill/>
        </p:spPr>
        <p:txBody>
          <a:bodyPr wrap="square" rtlCol="0">
            <a:spAutoFit/>
          </a:bodyPr>
          <a:lstStyle/>
          <a:p>
            <a:pPr algn="ctr"/>
            <a:r>
              <a:rPr lang="en-US" altLang="ko-KR" sz="800" b="1" i="1" dirty="0" err="1" smtClean="0">
                <a:solidFill>
                  <a:schemeClr val="bg2">
                    <a:lumMod val="25000"/>
                  </a:schemeClr>
                </a:solidFill>
                <a:latin typeface="Arial" pitchFamily="34" charset="0"/>
                <a:ea typeface="굴림체" pitchFamily="49" charset="-127"/>
                <a:cs typeface="Arial" pitchFamily="34" charset="0"/>
              </a:rPr>
              <a:t>PanAmerica</a:t>
            </a:r>
            <a:r>
              <a:rPr lang="en-US" altLang="ko-KR" sz="800" b="1" i="1" dirty="0" smtClean="0">
                <a:solidFill>
                  <a:schemeClr val="bg2">
                    <a:lumMod val="25000"/>
                  </a:schemeClr>
                </a:solidFill>
                <a:latin typeface="Arial" pitchFamily="34" charset="0"/>
                <a:ea typeface="굴림체" pitchFamily="49" charset="-127"/>
                <a:cs typeface="Arial" pitchFamily="34" charset="0"/>
              </a:rPr>
              <a:t> Supply, Inc</a:t>
            </a:r>
            <a:r>
              <a:rPr lang="en-US" altLang="ko-KR" sz="800" b="1" i="1" dirty="0" smtClean="0">
                <a:solidFill>
                  <a:schemeClr val="bg1">
                    <a:lumMod val="50000"/>
                  </a:schemeClr>
                </a:solidFill>
                <a:latin typeface="Arial" pitchFamily="34" charset="0"/>
                <a:ea typeface="굴림체" pitchFamily="49" charset="-127"/>
                <a:cs typeface="Arial" pitchFamily="34" charset="0"/>
              </a:rPr>
              <a:t>.</a:t>
            </a:r>
            <a:endParaRPr lang="ko-KR" altLang="en-US" sz="800" b="1" i="1" dirty="0">
              <a:solidFill>
                <a:schemeClr val="bg1">
                  <a:lumMod val="50000"/>
                </a:schemeClr>
              </a:solidFill>
              <a:latin typeface="Arial" pitchFamily="34" charset="0"/>
              <a:ea typeface="굴림체" pitchFamily="49" charset="-127"/>
              <a:cs typeface="Arial" pitchFamily="34" charset="0"/>
            </a:endParaRPr>
          </a:p>
        </p:txBody>
      </p:sp>
      <p:pic>
        <p:nvPicPr>
          <p:cNvPr id="76" name="그림 7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71075" y="653114"/>
            <a:ext cx="467628" cy="221117"/>
          </a:xfrm>
          <a:prstGeom prst="rect">
            <a:avLst/>
          </a:prstGeom>
        </p:spPr>
      </p:pic>
      <p:sp>
        <p:nvSpPr>
          <p:cNvPr id="77" name="TextBox 11"/>
          <p:cNvSpPr txBox="1"/>
          <p:nvPr/>
        </p:nvSpPr>
        <p:spPr>
          <a:xfrm>
            <a:off x="5292080" y="3068960"/>
            <a:ext cx="490375" cy="18466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600" dirty="0">
                <a:latin typeface="Arial" pitchFamily="34" charset="0"/>
                <a:cs typeface="Arial" pitchFamily="34" charset="0"/>
              </a:rPr>
              <a:t>• </a:t>
            </a:r>
            <a:r>
              <a:rPr lang="en-US" altLang="ko-KR" sz="600" dirty="0" smtClean="0">
                <a:latin typeface="Arial" pitchFamily="34" charset="0"/>
                <a:cs typeface="Arial" pitchFamily="34" charset="0"/>
              </a:rPr>
              <a:t>Cables</a:t>
            </a:r>
            <a:endParaRPr lang="en-US" sz="600" dirty="0" smtClean="0">
              <a:latin typeface="Arial" pitchFamily="34" charset="0"/>
              <a:cs typeface="Arial" pitchFamily="34" charset="0"/>
            </a:endParaRPr>
          </a:p>
        </p:txBody>
      </p:sp>
      <p:sp>
        <p:nvSpPr>
          <p:cNvPr id="78" name="TextBox 11"/>
          <p:cNvSpPr txBox="1"/>
          <p:nvPr/>
        </p:nvSpPr>
        <p:spPr>
          <a:xfrm>
            <a:off x="4145071" y="2136136"/>
            <a:ext cx="712548" cy="18466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600" dirty="0">
                <a:latin typeface="Arial" pitchFamily="34" charset="0"/>
                <a:cs typeface="Arial" pitchFamily="34" charset="0"/>
              </a:rPr>
              <a:t>• </a:t>
            </a:r>
            <a:r>
              <a:rPr lang="en-US" sz="600" dirty="0" smtClean="0">
                <a:latin typeface="Arial" pitchFamily="34" charset="0"/>
                <a:cs typeface="Arial" pitchFamily="34" charset="0"/>
              </a:rPr>
              <a:t>Transformers</a:t>
            </a:r>
          </a:p>
        </p:txBody>
      </p:sp>
      <p:sp>
        <p:nvSpPr>
          <p:cNvPr id="79" name="TextBox 11"/>
          <p:cNvSpPr txBox="1"/>
          <p:nvPr/>
        </p:nvSpPr>
        <p:spPr>
          <a:xfrm>
            <a:off x="5338463" y="2201748"/>
            <a:ext cx="712548" cy="18466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600" dirty="0">
                <a:latin typeface="Arial" pitchFamily="34" charset="0"/>
                <a:cs typeface="Arial" pitchFamily="34" charset="0"/>
              </a:rPr>
              <a:t>• </a:t>
            </a:r>
            <a:r>
              <a:rPr lang="en-US" altLang="ko-KR" sz="600" dirty="0" smtClean="0">
                <a:latin typeface="Arial" pitchFamily="34" charset="0"/>
                <a:cs typeface="Arial" pitchFamily="34" charset="0"/>
              </a:rPr>
              <a:t>Capacitors</a:t>
            </a:r>
            <a:endParaRPr lang="en-US" sz="600" dirty="0" smtClean="0">
              <a:latin typeface="Arial" pitchFamily="34" charset="0"/>
              <a:cs typeface="Arial" pitchFamily="34" charset="0"/>
            </a:endParaRPr>
          </a:p>
        </p:txBody>
      </p:sp>
    </p:spTree>
    <p:extLst>
      <p:ext uri="{BB962C8B-B14F-4D97-AF65-F5344CB8AC3E}">
        <p14:creationId xmlns:p14="http://schemas.microsoft.com/office/powerpoint/2010/main" val="3615507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그림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1747" y="853780"/>
            <a:ext cx="1080121" cy="857780"/>
          </a:xfrm>
          <a:prstGeom prst="rect">
            <a:avLst/>
          </a:prstGeom>
        </p:spPr>
      </p:pic>
      <p:pic>
        <p:nvPicPr>
          <p:cNvPr id="16" name="그림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4369" y="856932"/>
            <a:ext cx="1029315" cy="854627"/>
          </a:xfrm>
          <a:prstGeom prst="rect">
            <a:avLst/>
          </a:prstGeom>
        </p:spPr>
      </p:pic>
      <p:pic>
        <p:nvPicPr>
          <p:cNvPr id="20" name="그림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985" y="857803"/>
            <a:ext cx="987961" cy="858462"/>
          </a:xfrm>
          <a:prstGeom prst="rect">
            <a:avLst/>
          </a:prstGeom>
        </p:spPr>
      </p:pic>
      <p:pic>
        <p:nvPicPr>
          <p:cNvPr id="23" name="그림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73317" y="865839"/>
            <a:ext cx="908902" cy="840109"/>
          </a:xfrm>
          <a:prstGeom prst="rect">
            <a:avLst/>
          </a:prstGeom>
        </p:spPr>
      </p:pic>
      <p:pic>
        <p:nvPicPr>
          <p:cNvPr id="26" name="그림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89531" y="853780"/>
            <a:ext cx="1174729" cy="852167"/>
          </a:xfrm>
          <a:prstGeom prst="rect">
            <a:avLst/>
          </a:prstGeom>
        </p:spPr>
      </p:pic>
      <p:pic>
        <p:nvPicPr>
          <p:cNvPr id="27" name="그림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0553" y="865839"/>
            <a:ext cx="1068099" cy="840109"/>
          </a:xfrm>
          <a:prstGeom prst="rect">
            <a:avLst/>
          </a:prstGeom>
        </p:spPr>
      </p:pic>
      <p:pic>
        <p:nvPicPr>
          <p:cNvPr id="30" name="그림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48549" y="851736"/>
            <a:ext cx="778569" cy="854212"/>
          </a:xfrm>
          <a:prstGeom prst="rect">
            <a:avLst/>
          </a:prstGeom>
        </p:spPr>
      </p:pic>
      <p:sp>
        <p:nvSpPr>
          <p:cNvPr id="32" name="TextBox 31"/>
          <p:cNvSpPr txBox="1"/>
          <p:nvPr/>
        </p:nvSpPr>
        <p:spPr>
          <a:xfrm>
            <a:off x="1135766" y="1988840"/>
            <a:ext cx="1924066" cy="276999"/>
          </a:xfrm>
          <a:prstGeom prst="rect">
            <a:avLst/>
          </a:prstGeom>
          <a:noFill/>
        </p:spPr>
        <p:txBody>
          <a:bodyPr wrap="square" rtlCol="0">
            <a:spAutoFit/>
          </a:bodyPr>
          <a:lstStyle/>
          <a:p>
            <a:r>
              <a:rPr lang="en-US" altLang="ko-KR" sz="1200" dirty="0" smtClean="0">
                <a:latin typeface="Arial" pitchFamily="34" charset="0"/>
                <a:cs typeface="Arial" pitchFamily="34" charset="0"/>
              </a:rPr>
              <a:t>Large Type Transformer</a:t>
            </a:r>
            <a:endParaRPr lang="ko-KR" altLang="en-US" sz="1200" dirty="0">
              <a:latin typeface="Arial" pitchFamily="34" charset="0"/>
              <a:cs typeface="Arial" pitchFamily="34" charset="0"/>
            </a:endParaRPr>
          </a:p>
        </p:txBody>
      </p:sp>
      <p:pic>
        <p:nvPicPr>
          <p:cNvPr id="3" name="그림 2">
            <a:hlinkClick r:id="rId9" action="ppaction://hlinkfile"/>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47283" y="2350736"/>
            <a:ext cx="504405" cy="528520"/>
          </a:xfrm>
          <a:prstGeom prst="rect">
            <a:avLst/>
          </a:prstGeom>
        </p:spPr>
      </p:pic>
      <p:cxnSp>
        <p:nvCxnSpPr>
          <p:cNvPr id="5" name="직선 연결선 4"/>
          <p:cNvCxnSpPr/>
          <p:nvPr/>
        </p:nvCxnSpPr>
        <p:spPr>
          <a:xfrm>
            <a:off x="2582651" y="2873842"/>
            <a:ext cx="4959392"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576647" y="2441794"/>
            <a:ext cx="2355393" cy="369332"/>
          </a:xfrm>
          <a:prstGeom prst="rect">
            <a:avLst/>
          </a:prstGeom>
          <a:noFill/>
        </p:spPr>
        <p:txBody>
          <a:bodyPr wrap="square" rtlCol="0">
            <a:spAutoFit/>
          </a:bodyPr>
          <a:lstStyle/>
          <a:p>
            <a:r>
              <a:rPr lang="en-US" altLang="ko-KR" sz="600" dirty="0" smtClean="0">
                <a:latin typeface="Arial" pitchFamily="34" charset="0"/>
                <a:cs typeface="Arial" pitchFamily="34" charset="0"/>
              </a:rPr>
              <a:t>HV Power Transformers 115KV – 500KV  800MVA</a:t>
            </a:r>
          </a:p>
          <a:p>
            <a:r>
              <a:rPr lang="en-US" altLang="ko-KR" sz="600" dirty="0">
                <a:latin typeface="Arial" pitchFamily="34" charset="0"/>
                <a:cs typeface="Arial" pitchFamily="34" charset="0"/>
              </a:rPr>
              <a:t>Oil Immersed Transformer  </a:t>
            </a:r>
            <a:r>
              <a:rPr lang="en-US" altLang="ko-KR" sz="600" dirty="0" err="1">
                <a:latin typeface="Arial" pitchFamily="34" charset="0"/>
                <a:cs typeface="Arial" pitchFamily="34" charset="0"/>
              </a:rPr>
              <a:t>Uo</a:t>
            </a:r>
            <a:r>
              <a:rPr lang="en-US" altLang="ko-KR" sz="600" dirty="0">
                <a:latin typeface="Arial" pitchFamily="34" charset="0"/>
                <a:cs typeface="Arial" pitchFamily="34" charset="0"/>
              </a:rPr>
              <a:t> to 35KV  20 MVA</a:t>
            </a:r>
          </a:p>
          <a:p>
            <a:r>
              <a:rPr lang="en-US" altLang="ko-KR" sz="600" dirty="0">
                <a:latin typeface="Arial" pitchFamily="34" charset="0"/>
                <a:cs typeface="Arial" pitchFamily="34" charset="0"/>
              </a:rPr>
              <a:t>Cast </a:t>
            </a:r>
            <a:r>
              <a:rPr lang="en-US" altLang="ko-KR" sz="600" dirty="0" err="1">
                <a:latin typeface="Arial" pitchFamily="34" charset="0"/>
                <a:cs typeface="Arial" pitchFamily="34" charset="0"/>
              </a:rPr>
              <a:t>Rasin</a:t>
            </a:r>
            <a:r>
              <a:rPr lang="en-US" altLang="ko-KR" sz="600" dirty="0">
                <a:latin typeface="Arial" pitchFamily="34" charset="0"/>
                <a:cs typeface="Arial" pitchFamily="34" charset="0"/>
              </a:rPr>
              <a:t> / Coil Transformer  Up to 35KV  </a:t>
            </a:r>
            <a:r>
              <a:rPr lang="en-US" altLang="ko-KR" sz="600" dirty="0" smtClean="0">
                <a:latin typeface="Arial" pitchFamily="34" charset="0"/>
                <a:cs typeface="Arial" pitchFamily="34" charset="0"/>
              </a:rPr>
              <a:t>20MVA </a:t>
            </a:r>
            <a:endParaRPr lang="ko-KR" altLang="en-US" sz="600" dirty="0">
              <a:latin typeface="Arial" pitchFamily="34" charset="0"/>
              <a:cs typeface="Arial" pitchFamily="34" charset="0"/>
            </a:endParaRPr>
          </a:p>
        </p:txBody>
      </p:sp>
      <p:sp>
        <p:nvSpPr>
          <p:cNvPr id="33" name="직사각형 32"/>
          <p:cNvSpPr/>
          <p:nvPr/>
        </p:nvSpPr>
        <p:spPr>
          <a:xfrm>
            <a:off x="6943107" y="2365597"/>
            <a:ext cx="576064" cy="216024"/>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TextBox 35"/>
          <p:cNvSpPr txBox="1"/>
          <p:nvPr/>
        </p:nvSpPr>
        <p:spPr>
          <a:xfrm>
            <a:off x="6980611" y="2370930"/>
            <a:ext cx="547909" cy="200055"/>
          </a:xfrm>
          <a:prstGeom prst="rect">
            <a:avLst/>
          </a:prstGeom>
          <a:noFill/>
        </p:spPr>
        <p:txBody>
          <a:bodyPr wrap="square" rtlCol="0">
            <a:spAutoFit/>
          </a:bodyPr>
          <a:lstStyle/>
          <a:p>
            <a:r>
              <a:rPr lang="en-US" altLang="ko-KR" sz="700" dirty="0" smtClean="0">
                <a:latin typeface="Arial" pitchFamily="34" charset="0"/>
                <a:cs typeface="Arial" pitchFamily="34" charset="0"/>
                <a:hlinkClick r:id="rId11" action="ppaction://hlinkfile"/>
              </a:rPr>
              <a:t>Catalog</a:t>
            </a:r>
            <a:endParaRPr lang="ko-KR" altLang="en-US" sz="700" dirty="0">
              <a:latin typeface="Arial" pitchFamily="34" charset="0"/>
              <a:cs typeface="Arial" pitchFamily="34" charset="0"/>
            </a:endParaRPr>
          </a:p>
        </p:txBody>
      </p:sp>
      <p:pic>
        <p:nvPicPr>
          <p:cNvPr id="8" name="그림 7">
            <a:hlinkClick r:id="rId12" action="ppaction://hlinkfile"/>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26754" y="2405871"/>
            <a:ext cx="436149" cy="487569"/>
          </a:xfrm>
          <a:prstGeom prst="rect">
            <a:avLst/>
          </a:prstGeom>
        </p:spPr>
      </p:pic>
      <p:cxnSp>
        <p:nvCxnSpPr>
          <p:cNvPr id="37" name="직선 연결선 36"/>
          <p:cNvCxnSpPr/>
          <p:nvPr/>
        </p:nvCxnSpPr>
        <p:spPr>
          <a:xfrm>
            <a:off x="2729047" y="4078174"/>
            <a:ext cx="4871593" cy="0"/>
          </a:xfrm>
          <a:prstGeom prst="line">
            <a:avLst/>
          </a:prstGeom>
        </p:spPr>
        <p:style>
          <a:lnRef idx="1">
            <a:schemeClr val="accent1"/>
          </a:lnRef>
          <a:fillRef idx="0">
            <a:schemeClr val="accent1"/>
          </a:fillRef>
          <a:effectRef idx="0">
            <a:schemeClr val="accent1"/>
          </a:effectRef>
          <a:fontRef idx="minor">
            <a:schemeClr val="tx1"/>
          </a:fontRef>
        </p:style>
      </p:cxnSp>
      <p:sp>
        <p:nvSpPr>
          <p:cNvPr id="38" name="직사각형 37"/>
          <p:cNvSpPr/>
          <p:nvPr/>
        </p:nvSpPr>
        <p:spPr>
          <a:xfrm>
            <a:off x="6934723" y="2633435"/>
            <a:ext cx="576064" cy="216024"/>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TextBox 38"/>
          <p:cNvSpPr txBox="1"/>
          <p:nvPr/>
        </p:nvSpPr>
        <p:spPr>
          <a:xfrm>
            <a:off x="6972227" y="2633435"/>
            <a:ext cx="547909" cy="200055"/>
          </a:xfrm>
          <a:prstGeom prst="rect">
            <a:avLst/>
          </a:prstGeom>
          <a:noFill/>
        </p:spPr>
        <p:txBody>
          <a:bodyPr wrap="square" rtlCol="0">
            <a:spAutoFit/>
          </a:bodyPr>
          <a:lstStyle/>
          <a:p>
            <a:r>
              <a:rPr lang="en-US" altLang="ko-KR" sz="700" dirty="0" smtClean="0">
                <a:latin typeface="Arial" pitchFamily="34" charset="0"/>
                <a:cs typeface="Arial" pitchFamily="34" charset="0"/>
                <a:hlinkClick r:id="rId14" action="ppaction://hlinkfile"/>
              </a:rPr>
              <a:t>Catalog</a:t>
            </a:r>
            <a:endParaRPr lang="ko-KR" altLang="en-US" sz="700" dirty="0">
              <a:latin typeface="Arial" pitchFamily="34" charset="0"/>
              <a:cs typeface="Arial" pitchFamily="34" charset="0"/>
            </a:endParaRPr>
          </a:p>
        </p:txBody>
      </p:sp>
      <p:pic>
        <p:nvPicPr>
          <p:cNvPr id="10" name="그림 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364487" y="2399507"/>
            <a:ext cx="574015" cy="186303"/>
          </a:xfrm>
          <a:prstGeom prst="rect">
            <a:avLst/>
          </a:prstGeom>
        </p:spPr>
      </p:pic>
      <p:sp>
        <p:nvSpPr>
          <p:cNvPr id="43" name="TextBox 42"/>
          <p:cNvSpPr txBox="1"/>
          <p:nvPr/>
        </p:nvSpPr>
        <p:spPr>
          <a:xfrm>
            <a:off x="1077687" y="3212976"/>
            <a:ext cx="2054153" cy="276999"/>
          </a:xfrm>
          <a:prstGeom prst="rect">
            <a:avLst/>
          </a:prstGeom>
          <a:noFill/>
        </p:spPr>
        <p:txBody>
          <a:bodyPr wrap="square" rtlCol="0">
            <a:spAutoFit/>
          </a:bodyPr>
          <a:lstStyle/>
          <a:p>
            <a:r>
              <a:rPr lang="en-US" altLang="ko-KR" sz="1200" dirty="0" smtClean="0">
                <a:latin typeface="Arial" pitchFamily="34" charset="0"/>
                <a:cs typeface="Arial" pitchFamily="34" charset="0"/>
              </a:rPr>
              <a:t>Smaller Type Transformer</a:t>
            </a:r>
            <a:endParaRPr lang="ko-KR" altLang="en-US" sz="1200" dirty="0">
              <a:latin typeface="Arial" pitchFamily="34" charset="0"/>
              <a:cs typeface="Arial" pitchFamily="34" charset="0"/>
            </a:endParaRPr>
          </a:p>
        </p:txBody>
      </p:sp>
      <p:cxnSp>
        <p:nvCxnSpPr>
          <p:cNvPr id="44" name="직선 연결선 43"/>
          <p:cNvCxnSpPr/>
          <p:nvPr/>
        </p:nvCxnSpPr>
        <p:spPr>
          <a:xfrm>
            <a:off x="2771801" y="4797152"/>
            <a:ext cx="4828839"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2729047" y="3600766"/>
            <a:ext cx="2355393" cy="369332"/>
          </a:xfrm>
          <a:prstGeom prst="rect">
            <a:avLst/>
          </a:prstGeom>
          <a:noFill/>
        </p:spPr>
        <p:txBody>
          <a:bodyPr wrap="square" rtlCol="0">
            <a:spAutoFit/>
          </a:bodyPr>
          <a:lstStyle/>
          <a:p>
            <a:r>
              <a:rPr lang="en-US" altLang="ko-KR" sz="600" dirty="0" smtClean="0">
                <a:latin typeface="Arial" pitchFamily="34" charset="0"/>
                <a:cs typeface="Arial" pitchFamily="34" charset="0"/>
              </a:rPr>
              <a:t>Power Transformer Up to 69KV  50 MVA</a:t>
            </a:r>
          </a:p>
          <a:p>
            <a:r>
              <a:rPr lang="en-US" altLang="ko-KR" sz="600" dirty="0" smtClean="0">
                <a:latin typeface="Arial" pitchFamily="34" charset="0"/>
                <a:cs typeface="Arial" pitchFamily="34" charset="0"/>
              </a:rPr>
              <a:t>Cast Resin </a:t>
            </a:r>
            <a:r>
              <a:rPr lang="en-US" altLang="ko-KR" sz="600" dirty="0">
                <a:latin typeface="Arial" pitchFamily="34" charset="0"/>
                <a:cs typeface="Arial" pitchFamily="34" charset="0"/>
              </a:rPr>
              <a:t>/ Coil Transformer  Up to 35KV  </a:t>
            </a:r>
            <a:r>
              <a:rPr lang="en-US" altLang="ko-KR" sz="600" dirty="0" smtClean="0">
                <a:latin typeface="Arial" pitchFamily="34" charset="0"/>
                <a:cs typeface="Arial" pitchFamily="34" charset="0"/>
              </a:rPr>
              <a:t>10MVA </a:t>
            </a:r>
          </a:p>
          <a:p>
            <a:r>
              <a:rPr lang="en-US" altLang="ko-KR" sz="600" dirty="0" smtClean="0">
                <a:latin typeface="Arial" pitchFamily="34" charset="0"/>
                <a:cs typeface="Arial" pitchFamily="34" charset="0"/>
              </a:rPr>
              <a:t>Pad Mount Transformer Up to 35KV 3MVA</a:t>
            </a:r>
            <a:endParaRPr lang="ko-KR" altLang="en-US" sz="600" dirty="0">
              <a:latin typeface="Arial" pitchFamily="34" charset="0"/>
              <a:cs typeface="Arial" pitchFamily="34" charset="0"/>
            </a:endParaRPr>
          </a:p>
        </p:txBody>
      </p:sp>
      <p:sp>
        <p:nvSpPr>
          <p:cNvPr id="47" name="TextBox 46"/>
          <p:cNvSpPr txBox="1"/>
          <p:nvPr/>
        </p:nvSpPr>
        <p:spPr>
          <a:xfrm>
            <a:off x="2746789" y="4159707"/>
            <a:ext cx="2355393" cy="369332"/>
          </a:xfrm>
          <a:prstGeom prst="rect">
            <a:avLst/>
          </a:prstGeom>
          <a:noFill/>
        </p:spPr>
        <p:txBody>
          <a:bodyPr wrap="square" rtlCol="0">
            <a:spAutoFit/>
          </a:bodyPr>
          <a:lstStyle/>
          <a:p>
            <a:r>
              <a:rPr lang="en-US" altLang="ko-KR" sz="600" dirty="0" smtClean="0">
                <a:latin typeface="Arial" pitchFamily="34" charset="0"/>
                <a:cs typeface="Arial" pitchFamily="34" charset="0"/>
              </a:rPr>
              <a:t>Power Transformer Up to 69KV 50MVA</a:t>
            </a:r>
          </a:p>
          <a:p>
            <a:r>
              <a:rPr lang="en-US" altLang="ko-KR" sz="600" dirty="0" smtClean="0">
                <a:latin typeface="Arial" pitchFamily="34" charset="0"/>
                <a:cs typeface="Arial" pitchFamily="34" charset="0"/>
              </a:rPr>
              <a:t>Cast Resin </a:t>
            </a:r>
            <a:r>
              <a:rPr lang="en-US" altLang="ko-KR" sz="600" dirty="0">
                <a:latin typeface="Arial" pitchFamily="34" charset="0"/>
                <a:cs typeface="Arial" pitchFamily="34" charset="0"/>
              </a:rPr>
              <a:t>/ Coil Transformer  Up to 35KV  </a:t>
            </a:r>
            <a:r>
              <a:rPr lang="en-US" altLang="ko-KR" sz="600" dirty="0" smtClean="0">
                <a:latin typeface="Arial" pitchFamily="34" charset="0"/>
                <a:cs typeface="Arial" pitchFamily="34" charset="0"/>
              </a:rPr>
              <a:t>10MVA </a:t>
            </a:r>
          </a:p>
          <a:p>
            <a:r>
              <a:rPr lang="en-US" altLang="ko-KR" sz="600" dirty="0" smtClean="0">
                <a:latin typeface="Arial" pitchFamily="34" charset="0"/>
                <a:cs typeface="Arial" pitchFamily="34" charset="0"/>
              </a:rPr>
              <a:t>Pad Mount Transformer  Up to 35KV 3MVA</a:t>
            </a:r>
            <a:endParaRPr lang="ko-KR" altLang="en-US" sz="600" dirty="0">
              <a:latin typeface="Arial" pitchFamily="34" charset="0"/>
              <a:cs typeface="Arial" pitchFamily="34" charset="0"/>
            </a:endParaRPr>
          </a:p>
        </p:txBody>
      </p:sp>
      <p:pic>
        <p:nvPicPr>
          <p:cNvPr id="51" name="그림 5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736714" y="3429000"/>
            <a:ext cx="1139542" cy="180570"/>
          </a:xfrm>
          <a:prstGeom prst="rect">
            <a:avLst/>
          </a:prstGeom>
        </p:spPr>
      </p:pic>
      <p:pic>
        <p:nvPicPr>
          <p:cNvPr id="54" name="그림 5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736714" y="4289380"/>
            <a:ext cx="1257420" cy="190732"/>
          </a:xfrm>
          <a:prstGeom prst="rect">
            <a:avLst/>
          </a:prstGeom>
        </p:spPr>
      </p:pic>
      <p:sp>
        <p:nvSpPr>
          <p:cNvPr id="55" name="직사각형 54"/>
          <p:cNvSpPr/>
          <p:nvPr/>
        </p:nvSpPr>
        <p:spPr>
          <a:xfrm>
            <a:off x="6967490" y="3694892"/>
            <a:ext cx="576064" cy="216024"/>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6" name="TextBox 55"/>
          <p:cNvSpPr txBox="1"/>
          <p:nvPr/>
        </p:nvSpPr>
        <p:spPr>
          <a:xfrm>
            <a:off x="7004994" y="3694892"/>
            <a:ext cx="547909" cy="200055"/>
          </a:xfrm>
          <a:prstGeom prst="rect">
            <a:avLst/>
          </a:prstGeom>
          <a:noFill/>
        </p:spPr>
        <p:txBody>
          <a:bodyPr wrap="square" rtlCol="0">
            <a:spAutoFit/>
          </a:bodyPr>
          <a:lstStyle/>
          <a:p>
            <a:r>
              <a:rPr lang="en-US" altLang="ko-KR" sz="700" dirty="0" smtClean="0">
                <a:latin typeface="Arial" pitchFamily="34" charset="0"/>
                <a:cs typeface="Arial" pitchFamily="34" charset="0"/>
                <a:hlinkClick r:id="rId18" action="ppaction://hlinkfile"/>
              </a:rPr>
              <a:t>Catalog</a:t>
            </a:r>
            <a:endParaRPr lang="ko-KR" altLang="en-US" sz="700" dirty="0">
              <a:latin typeface="Arial" pitchFamily="34" charset="0"/>
              <a:cs typeface="Arial" pitchFamily="34" charset="0"/>
            </a:endParaRPr>
          </a:p>
        </p:txBody>
      </p:sp>
      <p:sp>
        <p:nvSpPr>
          <p:cNvPr id="57" name="직사각형 56"/>
          <p:cNvSpPr/>
          <p:nvPr/>
        </p:nvSpPr>
        <p:spPr>
          <a:xfrm>
            <a:off x="6995889" y="4254796"/>
            <a:ext cx="576064" cy="216024"/>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8" name="TextBox 57"/>
          <p:cNvSpPr txBox="1"/>
          <p:nvPr/>
        </p:nvSpPr>
        <p:spPr>
          <a:xfrm>
            <a:off x="7033393" y="4254796"/>
            <a:ext cx="547909" cy="200055"/>
          </a:xfrm>
          <a:prstGeom prst="rect">
            <a:avLst/>
          </a:prstGeom>
          <a:noFill/>
        </p:spPr>
        <p:txBody>
          <a:bodyPr wrap="square" rtlCol="0">
            <a:spAutoFit/>
          </a:bodyPr>
          <a:lstStyle/>
          <a:p>
            <a:r>
              <a:rPr lang="en-US" altLang="ko-KR" sz="700" dirty="0" smtClean="0">
                <a:latin typeface="Arial" pitchFamily="34" charset="0"/>
                <a:cs typeface="Arial" pitchFamily="34" charset="0"/>
                <a:hlinkClick r:id="rId19" action="ppaction://hlinkfile"/>
              </a:rPr>
              <a:t>Catalog</a:t>
            </a:r>
            <a:endParaRPr lang="ko-KR" altLang="en-US" sz="700" dirty="0">
              <a:latin typeface="Arial" pitchFamily="34" charset="0"/>
              <a:cs typeface="Arial" pitchFamily="34" charset="0"/>
            </a:endParaRPr>
          </a:p>
        </p:txBody>
      </p:sp>
      <p:pic>
        <p:nvPicPr>
          <p:cNvPr id="59" name="그림 58">
            <a:hlinkClick r:id="rId20" action="ppaction://hlinkfile"/>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155850" y="3491077"/>
            <a:ext cx="632122" cy="543690"/>
          </a:xfrm>
          <a:prstGeom prst="rect">
            <a:avLst/>
          </a:prstGeom>
        </p:spPr>
      </p:pic>
      <p:pic>
        <p:nvPicPr>
          <p:cNvPr id="60" name="그림 59">
            <a:hlinkClick r:id="rId22" action="ppaction://hlinkfile"/>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926754" y="3601408"/>
            <a:ext cx="610766" cy="414021"/>
          </a:xfrm>
          <a:prstGeom prst="rect">
            <a:avLst/>
          </a:prstGeom>
        </p:spPr>
      </p:pic>
      <p:pic>
        <p:nvPicPr>
          <p:cNvPr id="4" name="그림 3">
            <a:hlinkClick r:id="rId24" action="ppaction://hlinkfile"/>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235511" y="4078174"/>
            <a:ext cx="516177" cy="512266"/>
          </a:xfrm>
          <a:prstGeom prst="rect">
            <a:avLst/>
          </a:prstGeom>
        </p:spPr>
      </p:pic>
      <p:pic>
        <p:nvPicPr>
          <p:cNvPr id="6" name="그림 5">
            <a:hlinkClick r:id="rId26" action="ppaction://hlinkfile"/>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979712" y="4092120"/>
            <a:ext cx="518213" cy="498320"/>
          </a:xfrm>
          <a:prstGeom prst="rect">
            <a:avLst/>
          </a:prstGeom>
        </p:spPr>
      </p:pic>
      <p:sp>
        <p:nvSpPr>
          <p:cNvPr id="48" name="직사각형 47"/>
          <p:cNvSpPr/>
          <p:nvPr/>
        </p:nvSpPr>
        <p:spPr>
          <a:xfrm>
            <a:off x="5963394" y="836712"/>
            <a:ext cx="1195258" cy="108012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9" name="직사각형 48"/>
          <p:cNvSpPr/>
          <p:nvPr/>
        </p:nvSpPr>
        <p:spPr>
          <a:xfrm>
            <a:off x="5997003" y="836712"/>
            <a:ext cx="1131640" cy="23536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2" name="TextBox 51"/>
          <p:cNvSpPr txBox="1"/>
          <p:nvPr/>
        </p:nvSpPr>
        <p:spPr>
          <a:xfrm>
            <a:off x="5963394" y="831766"/>
            <a:ext cx="1219448" cy="954107"/>
          </a:xfrm>
          <a:prstGeom prst="rect">
            <a:avLst/>
          </a:prstGeom>
          <a:noFill/>
        </p:spPr>
        <p:txBody>
          <a:bodyPr wrap="square" rtlCol="0">
            <a:spAutoFit/>
          </a:bodyPr>
          <a:lstStyle/>
          <a:p>
            <a:r>
              <a:rPr lang="en-US" altLang="ko-KR" sz="800" dirty="0" smtClean="0">
                <a:solidFill>
                  <a:prstClr val="black"/>
                </a:solidFill>
              </a:rPr>
              <a:t>TR &amp; Switchgear</a:t>
            </a:r>
          </a:p>
          <a:p>
            <a:endParaRPr lang="en-US" altLang="ko-KR" sz="800" dirty="0">
              <a:solidFill>
                <a:prstClr val="black"/>
              </a:solidFill>
            </a:endParaRPr>
          </a:p>
          <a:p>
            <a:r>
              <a:rPr lang="en-US" altLang="ko-KR" sz="800" dirty="0" smtClean="0">
                <a:solidFill>
                  <a:prstClr val="black"/>
                </a:solidFill>
              </a:rPr>
              <a:t>Cable</a:t>
            </a:r>
          </a:p>
          <a:p>
            <a:endParaRPr lang="en-US" altLang="ko-KR" sz="800" dirty="0">
              <a:solidFill>
                <a:prstClr val="black"/>
              </a:solidFill>
            </a:endParaRPr>
          </a:p>
          <a:p>
            <a:r>
              <a:rPr lang="en-US" altLang="ko-KR" sz="800" dirty="0" smtClean="0">
                <a:solidFill>
                  <a:prstClr val="black"/>
                </a:solidFill>
              </a:rPr>
              <a:t>Bus Duct, LED &amp; UPS</a:t>
            </a:r>
          </a:p>
          <a:p>
            <a:endParaRPr lang="en-US" altLang="ko-KR" sz="800" dirty="0">
              <a:solidFill>
                <a:prstClr val="black"/>
              </a:solidFill>
            </a:endParaRPr>
          </a:p>
          <a:p>
            <a:r>
              <a:rPr lang="en-US" altLang="ko-KR" sz="800" dirty="0" smtClean="0">
                <a:solidFill>
                  <a:prstClr val="black"/>
                </a:solidFill>
              </a:rPr>
              <a:t>Anti-loose Lock Nut</a:t>
            </a:r>
            <a:endParaRPr lang="en-US" altLang="ko-KR" sz="800" dirty="0">
              <a:solidFill>
                <a:prstClr val="black"/>
              </a:solidFill>
            </a:endParaRPr>
          </a:p>
        </p:txBody>
      </p:sp>
      <p:sp>
        <p:nvSpPr>
          <p:cNvPr id="53" name="TextBox 52"/>
          <p:cNvSpPr txBox="1"/>
          <p:nvPr/>
        </p:nvSpPr>
        <p:spPr>
          <a:xfrm>
            <a:off x="1115869" y="4941168"/>
            <a:ext cx="1079867" cy="276999"/>
          </a:xfrm>
          <a:prstGeom prst="rect">
            <a:avLst/>
          </a:prstGeom>
          <a:noFill/>
        </p:spPr>
        <p:txBody>
          <a:bodyPr wrap="square" rtlCol="0">
            <a:spAutoFit/>
          </a:bodyPr>
          <a:lstStyle/>
          <a:p>
            <a:pPr algn="ctr"/>
            <a:r>
              <a:rPr lang="en-US" altLang="ko-KR" sz="1200" dirty="0" smtClean="0">
                <a:latin typeface="Arial" pitchFamily="34" charset="0"/>
                <a:cs typeface="Arial" pitchFamily="34" charset="0"/>
              </a:rPr>
              <a:t>Switchgear</a:t>
            </a:r>
            <a:endParaRPr lang="ko-KR" altLang="en-US" sz="1200" dirty="0">
              <a:latin typeface="Arial" pitchFamily="34" charset="0"/>
              <a:cs typeface="Arial" pitchFamily="34" charset="0"/>
            </a:endParaRPr>
          </a:p>
        </p:txBody>
      </p:sp>
      <p:cxnSp>
        <p:nvCxnSpPr>
          <p:cNvPr id="61" name="직선 연결선 60"/>
          <p:cNvCxnSpPr/>
          <p:nvPr/>
        </p:nvCxnSpPr>
        <p:spPr>
          <a:xfrm>
            <a:off x="2754101" y="5805264"/>
            <a:ext cx="4959392" cy="0"/>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748097" y="5373216"/>
            <a:ext cx="2355393" cy="276999"/>
          </a:xfrm>
          <a:prstGeom prst="rect">
            <a:avLst/>
          </a:prstGeom>
          <a:noFill/>
        </p:spPr>
        <p:txBody>
          <a:bodyPr wrap="square" rtlCol="0">
            <a:spAutoFit/>
          </a:bodyPr>
          <a:lstStyle/>
          <a:p>
            <a:r>
              <a:rPr lang="en-US" altLang="ko-KR" sz="600" dirty="0" smtClean="0">
                <a:latin typeface="Arial" pitchFamily="34" charset="0"/>
                <a:cs typeface="Arial" pitchFamily="34" charset="0"/>
              </a:rPr>
              <a:t>Gas Insulated Switchgear (GIS)  Up to 345KV</a:t>
            </a:r>
          </a:p>
          <a:p>
            <a:r>
              <a:rPr lang="en-US" altLang="ko-KR" sz="600" dirty="0" smtClean="0">
                <a:latin typeface="Arial" pitchFamily="34" charset="0"/>
                <a:cs typeface="Arial" pitchFamily="34" charset="0"/>
              </a:rPr>
              <a:t>Metal Clad Switchgear  Up[to 35KV</a:t>
            </a:r>
            <a:endParaRPr lang="en-US" altLang="ko-KR" sz="600" dirty="0">
              <a:latin typeface="Arial" pitchFamily="34" charset="0"/>
              <a:cs typeface="Arial" pitchFamily="34" charset="0"/>
            </a:endParaRPr>
          </a:p>
        </p:txBody>
      </p:sp>
      <p:pic>
        <p:nvPicPr>
          <p:cNvPr id="63" name="그림 62">
            <a:hlinkClick r:id="rId28" action="ppaction://hlinkfile"/>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211378" y="5348451"/>
            <a:ext cx="641921" cy="394098"/>
          </a:xfrm>
          <a:prstGeom prst="rect">
            <a:avLst/>
          </a:prstGeom>
        </p:spPr>
      </p:pic>
      <p:sp>
        <p:nvSpPr>
          <p:cNvPr id="64" name="직사각형 63"/>
          <p:cNvSpPr/>
          <p:nvPr/>
        </p:nvSpPr>
        <p:spPr>
          <a:xfrm>
            <a:off x="7071904" y="5256983"/>
            <a:ext cx="576064" cy="216024"/>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 name="TextBox 64"/>
          <p:cNvSpPr txBox="1"/>
          <p:nvPr/>
        </p:nvSpPr>
        <p:spPr>
          <a:xfrm>
            <a:off x="7109408" y="5262316"/>
            <a:ext cx="547909" cy="200055"/>
          </a:xfrm>
          <a:prstGeom prst="rect">
            <a:avLst/>
          </a:prstGeom>
          <a:noFill/>
        </p:spPr>
        <p:txBody>
          <a:bodyPr wrap="square" rtlCol="0">
            <a:spAutoFit/>
          </a:bodyPr>
          <a:lstStyle/>
          <a:p>
            <a:r>
              <a:rPr lang="en-US" altLang="ko-KR" sz="700" dirty="0" smtClean="0">
                <a:latin typeface="Arial" pitchFamily="34" charset="0"/>
                <a:cs typeface="Arial" pitchFamily="34" charset="0"/>
                <a:hlinkClick r:id="rId30" action="ppaction://hlinkfile"/>
              </a:rPr>
              <a:t>Catalog</a:t>
            </a:r>
            <a:endParaRPr lang="ko-KR" altLang="en-US" sz="700" dirty="0">
              <a:latin typeface="Arial" pitchFamily="34" charset="0"/>
              <a:cs typeface="Arial" pitchFamily="34" charset="0"/>
            </a:endParaRPr>
          </a:p>
        </p:txBody>
      </p:sp>
      <p:sp>
        <p:nvSpPr>
          <p:cNvPr id="66" name="직사각형 65"/>
          <p:cNvSpPr/>
          <p:nvPr/>
        </p:nvSpPr>
        <p:spPr>
          <a:xfrm>
            <a:off x="7067712" y="5524821"/>
            <a:ext cx="576064" cy="216024"/>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7" name="TextBox 66"/>
          <p:cNvSpPr txBox="1"/>
          <p:nvPr/>
        </p:nvSpPr>
        <p:spPr>
          <a:xfrm>
            <a:off x="7105216" y="5524821"/>
            <a:ext cx="547909" cy="200055"/>
          </a:xfrm>
          <a:prstGeom prst="rect">
            <a:avLst/>
          </a:prstGeom>
          <a:noFill/>
        </p:spPr>
        <p:txBody>
          <a:bodyPr wrap="square" rtlCol="0">
            <a:spAutoFit/>
          </a:bodyPr>
          <a:lstStyle/>
          <a:p>
            <a:r>
              <a:rPr lang="en-US" altLang="ko-KR" sz="700" dirty="0" smtClean="0">
                <a:latin typeface="Arial" pitchFamily="34" charset="0"/>
                <a:cs typeface="Arial" pitchFamily="34" charset="0"/>
                <a:hlinkClick r:id="rId31" action="ppaction://hlinkfile"/>
              </a:rPr>
              <a:t>Catalog</a:t>
            </a:r>
            <a:endParaRPr lang="ko-KR" altLang="en-US" sz="700" dirty="0">
              <a:latin typeface="Arial" pitchFamily="34" charset="0"/>
              <a:cs typeface="Arial" pitchFamily="34" charset="0"/>
            </a:endParaRPr>
          </a:p>
        </p:txBody>
      </p:sp>
      <p:pic>
        <p:nvPicPr>
          <p:cNvPr id="68" name="그림 6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493284" y="5290893"/>
            <a:ext cx="574015" cy="186303"/>
          </a:xfrm>
          <a:prstGeom prst="rect">
            <a:avLst/>
          </a:prstGeom>
        </p:spPr>
      </p:pic>
      <p:pic>
        <p:nvPicPr>
          <p:cNvPr id="70" name="그림 69">
            <a:hlinkClick r:id="rId32" action="ppaction://hlinkfile"/>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2125516" y="5325558"/>
            <a:ext cx="266460" cy="407698"/>
          </a:xfrm>
          <a:prstGeom prst="rect">
            <a:avLst/>
          </a:prstGeom>
        </p:spPr>
      </p:pic>
      <p:sp>
        <p:nvSpPr>
          <p:cNvPr id="71" name="직사각형 32"/>
          <p:cNvSpPr/>
          <p:nvPr/>
        </p:nvSpPr>
        <p:spPr>
          <a:xfrm>
            <a:off x="6300192" y="2636912"/>
            <a:ext cx="576064" cy="216024"/>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2" name="TextBox 71"/>
          <p:cNvSpPr txBox="1"/>
          <p:nvPr/>
        </p:nvSpPr>
        <p:spPr>
          <a:xfrm>
            <a:off x="6337696" y="2642245"/>
            <a:ext cx="547909" cy="200055"/>
          </a:xfrm>
          <a:prstGeom prst="rect">
            <a:avLst/>
          </a:prstGeom>
          <a:noFill/>
        </p:spPr>
        <p:txBody>
          <a:bodyPr wrap="square" rtlCol="0">
            <a:spAutoFit/>
          </a:bodyPr>
          <a:lstStyle/>
          <a:p>
            <a:r>
              <a:rPr lang="en-US" altLang="ko-KR" sz="700" dirty="0" smtClean="0">
                <a:latin typeface="Arial" pitchFamily="34" charset="0"/>
                <a:cs typeface="Arial" pitchFamily="34" charset="0"/>
                <a:hlinkClick r:id="rId34" action="ppaction://hlinkfile"/>
              </a:rPr>
              <a:t>Catalog</a:t>
            </a:r>
            <a:endParaRPr lang="ko-KR" altLang="en-US" sz="700" dirty="0">
              <a:latin typeface="Arial" pitchFamily="34" charset="0"/>
              <a:cs typeface="Arial" pitchFamily="34" charset="0"/>
            </a:endParaRPr>
          </a:p>
        </p:txBody>
      </p:sp>
      <p:sp>
        <p:nvSpPr>
          <p:cNvPr id="73" name="직사각형 54"/>
          <p:cNvSpPr/>
          <p:nvPr/>
        </p:nvSpPr>
        <p:spPr>
          <a:xfrm>
            <a:off x="6967314" y="3423667"/>
            <a:ext cx="576064" cy="216024"/>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4" name="TextBox 73"/>
          <p:cNvSpPr txBox="1"/>
          <p:nvPr/>
        </p:nvSpPr>
        <p:spPr>
          <a:xfrm>
            <a:off x="7004818" y="3423667"/>
            <a:ext cx="547909" cy="200055"/>
          </a:xfrm>
          <a:prstGeom prst="rect">
            <a:avLst/>
          </a:prstGeom>
          <a:noFill/>
        </p:spPr>
        <p:txBody>
          <a:bodyPr wrap="square" rtlCol="0">
            <a:spAutoFit/>
          </a:bodyPr>
          <a:lstStyle/>
          <a:p>
            <a:r>
              <a:rPr lang="en-US" altLang="ko-KR" sz="700" dirty="0" smtClean="0">
                <a:latin typeface="Arial" pitchFamily="34" charset="0"/>
                <a:cs typeface="Arial" pitchFamily="34" charset="0"/>
                <a:hlinkClick r:id="rId35" action="ppaction://hlinkfile"/>
              </a:rPr>
              <a:t>Catalog</a:t>
            </a:r>
            <a:endParaRPr lang="ko-KR" altLang="en-US" sz="700" dirty="0">
              <a:latin typeface="Arial" pitchFamily="34" charset="0"/>
              <a:cs typeface="Arial" pitchFamily="34" charset="0"/>
            </a:endParaRPr>
          </a:p>
        </p:txBody>
      </p:sp>
      <p:sp>
        <p:nvSpPr>
          <p:cNvPr id="76" name="직사각형 56"/>
          <p:cNvSpPr/>
          <p:nvPr/>
        </p:nvSpPr>
        <p:spPr>
          <a:xfrm>
            <a:off x="6986364" y="4531021"/>
            <a:ext cx="576064" cy="216024"/>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7" name="TextBox 76"/>
          <p:cNvSpPr txBox="1"/>
          <p:nvPr/>
        </p:nvSpPr>
        <p:spPr>
          <a:xfrm>
            <a:off x="7023868" y="4531021"/>
            <a:ext cx="547909" cy="200055"/>
          </a:xfrm>
          <a:prstGeom prst="rect">
            <a:avLst/>
          </a:prstGeom>
          <a:noFill/>
        </p:spPr>
        <p:txBody>
          <a:bodyPr wrap="square" rtlCol="0">
            <a:spAutoFit/>
          </a:bodyPr>
          <a:lstStyle/>
          <a:p>
            <a:r>
              <a:rPr lang="en-US" altLang="ko-KR" sz="700" dirty="0" smtClean="0">
                <a:latin typeface="Arial" pitchFamily="34" charset="0"/>
                <a:cs typeface="Arial" pitchFamily="34" charset="0"/>
                <a:hlinkClick r:id="rId19" action="ppaction://hlinkfile"/>
              </a:rPr>
              <a:t>Catalog</a:t>
            </a:r>
            <a:endParaRPr lang="ko-KR" altLang="en-US" sz="700" dirty="0">
              <a:latin typeface="Arial" pitchFamily="34" charset="0"/>
              <a:cs typeface="Arial" pitchFamily="34" charset="0"/>
            </a:endParaRPr>
          </a:p>
        </p:txBody>
      </p:sp>
      <p:pic>
        <p:nvPicPr>
          <p:cNvPr id="75" name="Picture 74"/>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3956535" y="620003"/>
            <a:ext cx="704850" cy="247650"/>
          </a:xfrm>
          <a:prstGeom prst="rect">
            <a:avLst/>
          </a:prstGeom>
        </p:spPr>
      </p:pic>
      <p:pic>
        <p:nvPicPr>
          <p:cNvPr id="78" name="Picture 77"/>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947117" y="617682"/>
            <a:ext cx="2333827" cy="247650"/>
          </a:xfrm>
          <a:prstGeom prst="rect">
            <a:avLst/>
          </a:prstGeom>
        </p:spPr>
      </p:pic>
      <p:pic>
        <p:nvPicPr>
          <p:cNvPr id="79" name="Picture 78"/>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5365939" y="620003"/>
            <a:ext cx="695325" cy="247650"/>
          </a:xfrm>
          <a:prstGeom prst="rect">
            <a:avLst/>
          </a:prstGeom>
        </p:spPr>
      </p:pic>
      <p:pic>
        <p:nvPicPr>
          <p:cNvPr id="80" name="Picture 79"/>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6061264" y="619857"/>
            <a:ext cx="666750" cy="247650"/>
          </a:xfrm>
          <a:prstGeom prst="rect">
            <a:avLst/>
          </a:prstGeom>
        </p:spPr>
      </p:pic>
      <p:pic>
        <p:nvPicPr>
          <p:cNvPr id="81" name="Picture 80"/>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6728014" y="624661"/>
            <a:ext cx="628650" cy="247650"/>
          </a:xfrm>
          <a:prstGeom prst="rect">
            <a:avLst/>
          </a:prstGeom>
        </p:spPr>
      </p:pic>
      <p:pic>
        <p:nvPicPr>
          <p:cNvPr id="82" name="Picture 81"/>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7356664" y="624661"/>
            <a:ext cx="733425" cy="247650"/>
          </a:xfrm>
          <a:prstGeom prst="rect">
            <a:avLst/>
          </a:prstGeom>
        </p:spPr>
      </p:pic>
      <p:pic>
        <p:nvPicPr>
          <p:cNvPr id="83" name="Picture 82"/>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4661385" y="620003"/>
            <a:ext cx="714375" cy="247650"/>
          </a:xfrm>
          <a:prstGeom prst="rect">
            <a:avLst/>
          </a:prstGeom>
        </p:spPr>
      </p:pic>
      <p:pic>
        <p:nvPicPr>
          <p:cNvPr id="84" name="Picture 83"/>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3251685" y="620003"/>
            <a:ext cx="704850" cy="247650"/>
          </a:xfrm>
          <a:prstGeom prst="rect">
            <a:avLst/>
          </a:prstGeom>
        </p:spPr>
      </p:pic>
      <p:sp>
        <p:nvSpPr>
          <p:cNvPr id="85" name="TextBox 84"/>
          <p:cNvSpPr txBox="1"/>
          <p:nvPr/>
        </p:nvSpPr>
        <p:spPr>
          <a:xfrm>
            <a:off x="3959961" y="649799"/>
            <a:ext cx="704850" cy="200055"/>
          </a:xfrm>
          <a:prstGeom prst="rect">
            <a:avLst/>
          </a:prstGeom>
          <a:noFill/>
        </p:spPr>
        <p:txBody>
          <a:bodyPr wrap="square" rtlCol="0">
            <a:spAutoFit/>
          </a:bodyPr>
          <a:lstStyle/>
          <a:p>
            <a:pPr algn="ctr"/>
            <a:r>
              <a:rPr lang="en-US" altLang="ko-KR" sz="700" b="1" dirty="0" smtClean="0">
                <a:solidFill>
                  <a:schemeClr val="bg1"/>
                </a:solidFill>
                <a:latin typeface="Arial" pitchFamily="34" charset="0"/>
                <a:cs typeface="Arial" pitchFamily="34" charset="0"/>
              </a:rPr>
              <a:t>About Us</a:t>
            </a:r>
            <a:r>
              <a:rPr lang="ko-KR" altLang="en-US" sz="700" b="1" dirty="0" smtClean="0">
                <a:solidFill>
                  <a:schemeClr val="bg1"/>
                </a:solidFill>
                <a:latin typeface="Arial" pitchFamily="34" charset="0"/>
                <a:cs typeface="Arial" pitchFamily="34" charset="0"/>
              </a:rPr>
              <a:t> </a:t>
            </a:r>
            <a:r>
              <a:rPr lang="en-US" altLang="ko-KR" sz="700" b="1" dirty="0" smtClean="0">
                <a:solidFill>
                  <a:schemeClr val="bg1"/>
                </a:solidFill>
                <a:latin typeface="Arial" pitchFamily="34" charset="0"/>
                <a:cs typeface="Arial" pitchFamily="34" charset="0"/>
              </a:rPr>
              <a:t>  </a:t>
            </a:r>
            <a:endParaRPr lang="ko-KR" altLang="en-US" sz="700" b="1" dirty="0">
              <a:solidFill>
                <a:schemeClr val="bg1"/>
              </a:solidFill>
              <a:latin typeface="Arial" pitchFamily="34" charset="0"/>
              <a:cs typeface="Arial" pitchFamily="34" charset="0"/>
            </a:endParaRPr>
          </a:p>
        </p:txBody>
      </p:sp>
      <p:sp>
        <p:nvSpPr>
          <p:cNvPr id="86" name="TextBox 85"/>
          <p:cNvSpPr txBox="1"/>
          <p:nvPr/>
        </p:nvSpPr>
        <p:spPr>
          <a:xfrm>
            <a:off x="4666553" y="656623"/>
            <a:ext cx="704850" cy="200055"/>
          </a:xfrm>
          <a:prstGeom prst="rect">
            <a:avLst/>
          </a:prstGeom>
          <a:noFill/>
        </p:spPr>
        <p:txBody>
          <a:bodyPr wrap="square" rtlCol="0">
            <a:spAutoFit/>
          </a:bodyPr>
          <a:lstStyle/>
          <a:p>
            <a:pPr algn="ctr"/>
            <a:r>
              <a:rPr lang="en-US" altLang="ko-KR" sz="700" b="1" dirty="0" smtClean="0">
                <a:solidFill>
                  <a:schemeClr val="bg1"/>
                </a:solidFill>
                <a:latin typeface="Arial" pitchFamily="34" charset="0"/>
                <a:cs typeface="Arial" pitchFamily="34" charset="0"/>
              </a:rPr>
              <a:t>Customer</a:t>
            </a:r>
            <a:r>
              <a:rPr lang="ko-KR" altLang="en-US" sz="700" b="1" dirty="0" smtClean="0">
                <a:solidFill>
                  <a:schemeClr val="bg1"/>
                </a:solidFill>
                <a:latin typeface="Arial" pitchFamily="34" charset="0"/>
                <a:cs typeface="Arial" pitchFamily="34" charset="0"/>
              </a:rPr>
              <a:t> </a:t>
            </a:r>
            <a:r>
              <a:rPr lang="en-US" altLang="ko-KR" sz="700" b="1" dirty="0" smtClean="0">
                <a:solidFill>
                  <a:schemeClr val="bg1"/>
                </a:solidFill>
                <a:latin typeface="Arial" pitchFamily="34" charset="0"/>
                <a:cs typeface="Arial" pitchFamily="34" charset="0"/>
              </a:rPr>
              <a:t>  </a:t>
            </a:r>
            <a:endParaRPr lang="ko-KR" altLang="en-US" sz="700" b="1" dirty="0">
              <a:solidFill>
                <a:schemeClr val="bg1"/>
              </a:solidFill>
              <a:latin typeface="Arial" pitchFamily="34" charset="0"/>
              <a:cs typeface="Arial" pitchFamily="34" charset="0"/>
            </a:endParaRPr>
          </a:p>
        </p:txBody>
      </p:sp>
      <p:sp>
        <p:nvSpPr>
          <p:cNvPr id="87" name="TextBox 86"/>
          <p:cNvSpPr txBox="1"/>
          <p:nvPr/>
        </p:nvSpPr>
        <p:spPr>
          <a:xfrm>
            <a:off x="5379318" y="649799"/>
            <a:ext cx="704850" cy="200055"/>
          </a:xfrm>
          <a:prstGeom prst="rect">
            <a:avLst/>
          </a:prstGeom>
          <a:noFill/>
        </p:spPr>
        <p:txBody>
          <a:bodyPr wrap="square" rtlCol="0">
            <a:spAutoFit/>
          </a:bodyPr>
          <a:lstStyle/>
          <a:p>
            <a:pPr algn="ctr"/>
            <a:r>
              <a:rPr lang="en-US" altLang="ko-KR" sz="700" b="1" dirty="0" smtClean="0">
                <a:solidFill>
                  <a:schemeClr val="bg1"/>
                </a:solidFill>
                <a:latin typeface="Arial" pitchFamily="34" charset="0"/>
                <a:cs typeface="Arial" pitchFamily="34" charset="0"/>
              </a:rPr>
              <a:t>Line Card</a:t>
            </a:r>
            <a:r>
              <a:rPr lang="ko-KR" altLang="en-US" sz="700" b="1" dirty="0" smtClean="0">
                <a:solidFill>
                  <a:schemeClr val="bg1"/>
                </a:solidFill>
                <a:latin typeface="Arial" pitchFamily="34" charset="0"/>
                <a:cs typeface="Arial" pitchFamily="34" charset="0"/>
              </a:rPr>
              <a:t> </a:t>
            </a:r>
            <a:r>
              <a:rPr lang="en-US" altLang="ko-KR" sz="700" b="1" dirty="0" smtClean="0">
                <a:solidFill>
                  <a:schemeClr val="bg1"/>
                </a:solidFill>
                <a:latin typeface="Arial" pitchFamily="34" charset="0"/>
                <a:cs typeface="Arial" pitchFamily="34" charset="0"/>
              </a:rPr>
              <a:t>  </a:t>
            </a:r>
            <a:endParaRPr lang="ko-KR" altLang="en-US" sz="700" b="1" dirty="0">
              <a:solidFill>
                <a:schemeClr val="bg1"/>
              </a:solidFill>
              <a:latin typeface="Arial" pitchFamily="34" charset="0"/>
              <a:cs typeface="Arial" pitchFamily="34" charset="0"/>
            </a:endParaRPr>
          </a:p>
        </p:txBody>
      </p:sp>
      <p:sp>
        <p:nvSpPr>
          <p:cNvPr id="88" name="TextBox 87"/>
          <p:cNvSpPr txBox="1"/>
          <p:nvPr/>
        </p:nvSpPr>
        <p:spPr>
          <a:xfrm>
            <a:off x="6056050" y="649799"/>
            <a:ext cx="704850" cy="200055"/>
          </a:xfrm>
          <a:prstGeom prst="rect">
            <a:avLst/>
          </a:prstGeom>
          <a:noFill/>
        </p:spPr>
        <p:txBody>
          <a:bodyPr wrap="square" rtlCol="0">
            <a:spAutoFit/>
          </a:bodyPr>
          <a:lstStyle/>
          <a:p>
            <a:pPr algn="ctr"/>
            <a:r>
              <a:rPr lang="en-US" altLang="ko-KR" sz="700" b="1" dirty="0" smtClean="0">
                <a:solidFill>
                  <a:schemeClr val="bg1"/>
                </a:solidFill>
                <a:latin typeface="Arial" pitchFamily="34" charset="0"/>
                <a:cs typeface="Arial" pitchFamily="34" charset="0"/>
              </a:rPr>
              <a:t>Product  </a:t>
            </a:r>
            <a:endParaRPr lang="ko-KR" altLang="en-US" sz="700" b="1" dirty="0">
              <a:solidFill>
                <a:schemeClr val="bg1"/>
              </a:solidFill>
              <a:latin typeface="Arial" pitchFamily="34" charset="0"/>
              <a:cs typeface="Arial" pitchFamily="34" charset="0"/>
            </a:endParaRPr>
          </a:p>
        </p:txBody>
      </p:sp>
      <p:sp>
        <p:nvSpPr>
          <p:cNvPr id="93" name="TextBox 92"/>
          <p:cNvSpPr txBox="1"/>
          <p:nvPr/>
        </p:nvSpPr>
        <p:spPr>
          <a:xfrm>
            <a:off x="6703580" y="649799"/>
            <a:ext cx="704850" cy="200055"/>
          </a:xfrm>
          <a:prstGeom prst="rect">
            <a:avLst/>
          </a:prstGeom>
          <a:noFill/>
        </p:spPr>
        <p:txBody>
          <a:bodyPr wrap="square" rtlCol="0">
            <a:spAutoFit/>
          </a:bodyPr>
          <a:lstStyle/>
          <a:p>
            <a:pPr algn="ctr"/>
            <a:r>
              <a:rPr lang="en-US" altLang="ko-KR" sz="700" b="1" dirty="0" smtClean="0">
                <a:solidFill>
                  <a:schemeClr val="bg1"/>
                </a:solidFill>
                <a:latin typeface="Arial" pitchFamily="34" charset="0"/>
                <a:cs typeface="Arial" pitchFamily="34" charset="0"/>
              </a:rPr>
              <a:t>Sales</a:t>
            </a:r>
            <a:r>
              <a:rPr lang="ko-KR" altLang="en-US" sz="700" b="1" dirty="0" smtClean="0">
                <a:solidFill>
                  <a:schemeClr val="bg1"/>
                </a:solidFill>
                <a:latin typeface="Arial" pitchFamily="34" charset="0"/>
                <a:cs typeface="Arial" pitchFamily="34" charset="0"/>
              </a:rPr>
              <a:t> </a:t>
            </a:r>
            <a:r>
              <a:rPr lang="en-US" altLang="ko-KR" sz="700" b="1" dirty="0" smtClean="0">
                <a:solidFill>
                  <a:schemeClr val="bg1"/>
                </a:solidFill>
                <a:latin typeface="Arial" pitchFamily="34" charset="0"/>
                <a:cs typeface="Arial" pitchFamily="34" charset="0"/>
              </a:rPr>
              <a:t>  </a:t>
            </a:r>
            <a:endParaRPr lang="ko-KR" altLang="en-US" sz="700" b="1" dirty="0">
              <a:solidFill>
                <a:schemeClr val="bg1"/>
              </a:solidFill>
              <a:latin typeface="Arial" pitchFamily="34" charset="0"/>
              <a:cs typeface="Arial" pitchFamily="34" charset="0"/>
            </a:endParaRPr>
          </a:p>
        </p:txBody>
      </p:sp>
      <p:sp>
        <p:nvSpPr>
          <p:cNvPr id="94" name="TextBox 93"/>
          <p:cNvSpPr txBox="1"/>
          <p:nvPr/>
        </p:nvSpPr>
        <p:spPr>
          <a:xfrm>
            <a:off x="7380912" y="656623"/>
            <a:ext cx="704850" cy="200055"/>
          </a:xfrm>
          <a:prstGeom prst="rect">
            <a:avLst/>
          </a:prstGeom>
          <a:noFill/>
        </p:spPr>
        <p:txBody>
          <a:bodyPr wrap="square" rtlCol="0">
            <a:spAutoFit/>
          </a:bodyPr>
          <a:lstStyle/>
          <a:p>
            <a:pPr algn="ctr"/>
            <a:r>
              <a:rPr lang="en-US" altLang="ko-KR" sz="700" b="1" dirty="0" smtClean="0">
                <a:solidFill>
                  <a:schemeClr val="bg1"/>
                </a:solidFill>
                <a:latin typeface="Arial" pitchFamily="34" charset="0"/>
                <a:cs typeface="Arial" pitchFamily="34" charset="0"/>
              </a:rPr>
              <a:t>Contact Us</a:t>
            </a:r>
            <a:r>
              <a:rPr lang="ko-KR" altLang="en-US" sz="700" b="1" dirty="0" smtClean="0">
                <a:solidFill>
                  <a:schemeClr val="bg1"/>
                </a:solidFill>
                <a:latin typeface="Arial" pitchFamily="34" charset="0"/>
                <a:cs typeface="Arial" pitchFamily="34" charset="0"/>
              </a:rPr>
              <a:t> </a:t>
            </a:r>
            <a:r>
              <a:rPr lang="en-US" altLang="ko-KR" sz="700" b="1" dirty="0" smtClean="0">
                <a:solidFill>
                  <a:schemeClr val="bg1"/>
                </a:solidFill>
                <a:latin typeface="Arial" pitchFamily="34" charset="0"/>
                <a:cs typeface="Arial" pitchFamily="34" charset="0"/>
              </a:rPr>
              <a:t>  </a:t>
            </a:r>
            <a:endParaRPr lang="ko-KR" altLang="en-US" sz="700" b="1" dirty="0">
              <a:solidFill>
                <a:schemeClr val="bg1"/>
              </a:solidFill>
              <a:latin typeface="Arial" pitchFamily="34" charset="0"/>
              <a:cs typeface="Arial" pitchFamily="34" charset="0"/>
            </a:endParaRPr>
          </a:p>
        </p:txBody>
      </p:sp>
      <p:sp>
        <p:nvSpPr>
          <p:cNvPr id="95" name="TextBox 94"/>
          <p:cNvSpPr txBox="1"/>
          <p:nvPr/>
        </p:nvSpPr>
        <p:spPr>
          <a:xfrm>
            <a:off x="3238549" y="646718"/>
            <a:ext cx="704850" cy="200055"/>
          </a:xfrm>
          <a:prstGeom prst="rect">
            <a:avLst/>
          </a:prstGeom>
          <a:noFill/>
        </p:spPr>
        <p:txBody>
          <a:bodyPr wrap="square" rtlCol="0">
            <a:spAutoFit/>
          </a:bodyPr>
          <a:lstStyle/>
          <a:p>
            <a:pPr algn="ctr"/>
            <a:r>
              <a:rPr lang="en-US" altLang="ko-KR" sz="700" b="1" dirty="0" smtClean="0">
                <a:solidFill>
                  <a:srgbClr val="FFC000"/>
                </a:solidFill>
                <a:latin typeface="Arial" pitchFamily="34" charset="0"/>
                <a:cs typeface="Arial" pitchFamily="34" charset="0"/>
              </a:rPr>
              <a:t>Home</a:t>
            </a:r>
            <a:r>
              <a:rPr lang="ko-KR" altLang="en-US" sz="700" b="1" dirty="0" smtClean="0">
                <a:solidFill>
                  <a:srgbClr val="FFC000"/>
                </a:solidFill>
                <a:latin typeface="Arial" pitchFamily="34" charset="0"/>
                <a:cs typeface="Arial" pitchFamily="34" charset="0"/>
              </a:rPr>
              <a:t> </a:t>
            </a:r>
            <a:r>
              <a:rPr lang="en-US" altLang="ko-KR" sz="700" b="1" dirty="0" smtClean="0">
                <a:solidFill>
                  <a:schemeClr val="bg1"/>
                </a:solidFill>
                <a:latin typeface="Arial" pitchFamily="34" charset="0"/>
                <a:cs typeface="Arial" pitchFamily="34" charset="0"/>
              </a:rPr>
              <a:t>  </a:t>
            </a:r>
            <a:endParaRPr lang="ko-KR" altLang="en-US" sz="700" b="1" dirty="0">
              <a:solidFill>
                <a:schemeClr val="bg1"/>
              </a:solidFill>
              <a:latin typeface="Arial" pitchFamily="34" charset="0"/>
              <a:cs typeface="Arial" pitchFamily="34" charset="0"/>
            </a:endParaRPr>
          </a:p>
        </p:txBody>
      </p:sp>
      <p:sp>
        <p:nvSpPr>
          <p:cNvPr id="96" name="TextBox 95"/>
          <p:cNvSpPr txBox="1"/>
          <p:nvPr/>
        </p:nvSpPr>
        <p:spPr>
          <a:xfrm>
            <a:off x="1395549" y="615355"/>
            <a:ext cx="1679117" cy="246221"/>
          </a:xfrm>
          <a:prstGeom prst="rect">
            <a:avLst/>
          </a:prstGeom>
          <a:noFill/>
        </p:spPr>
        <p:txBody>
          <a:bodyPr wrap="square" rtlCol="0">
            <a:spAutoFit/>
          </a:bodyPr>
          <a:lstStyle/>
          <a:p>
            <a:pPr algn="ctr"/>
            <a:r>
              <a:rPr lang="en-US" altLang="ko-KR" sz="1000" dirty="0" err="1" smtClean="0">
                <a:solidFill>
                  <a:schemeClr val="bg1"/>
                </a:solidFill>
                <a:latin typeface="Arial" pitchFamily="34" charset="0"/>
                <a:ea typeface="굴림체" pitchFamily="49" charset="-127"/>
                <a:cs typeface="Arial" pitchFamily="34" charset="0"/>
              </a:rPr>
              <a:t>PanAmerica</a:t>
            </a:r>
            <a:r>
              <a:rPr lang="en-US" altLang="ko-KR" sz="1000" dirty="0" smtClean="0">
                <a:solidFill>
                  <a:schemeClr val="bg1"/>
                </a:solidFill>
                <a:latin typeface="Arial" pitchFamily="34" charset="0"/>
                <a:ea typeface="굴림체" pitchFamily="49" charset="-127"/>
                <a:cs typeface="Arial" pitchFamily="34" charset="0"/>
              </a:rPr>
              <a:t> Supply, Inc</a:t>
            </a:r>
            <a:r>
              <a:rPr lang="en-US" altLang="ko-KR" sz="1000" b="1" dirty="0" smtClean="0">
                <a:solidFill>
                  <a:schemeClr val="bg1"/>
                </a:solidFill>
                <a:latin typeface="Arial" pitchFamily="34" charset="0"/>
                <a:ea typeface="굴림체" pitchFamily="49" charset="-127"/>
                <a:cs typeface="Arial" pitchFamily="34" charset="0"/>
              </a:rPr>
              <a:t>.</a:t>
            </a:r>
            <a:endParaRPr lang="ko-KR" altLang="en-US" sz="1000" b="1" dirty="0">
              <a:solidFill>
                <a:schemeClr val="bg1"/>
              </a:solidFill>
              <a:latin typeface="Arial" pitchFamily="34" charset="0"/>
              <a:ea typeface="굴림체" pitchFamily="49" charset="-127"/>
              <a:cs typeface="Arial" pitchFamily="34" charset="0"/>
            </a:endParaRPr>
          </a:p>
        </p:txBody>
      </p:sp>
      <p:pic>
        <p:nvPicPr>
          <p:cNvPr id="97" name="Picture 96"/>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1062795" y="624661"/>
            <a:ext cx="414528" cy="243840"/>
          </a:xfrm>
          <a:prstGeom prst="rect">
            <a:avLst/>
          </a:prstGeom>
        </p:spPr>
      </p:pic>
    </p:spTree>
    <p:extLst>
      <p:ext uri="{BB962C8B-B14F-4D97-AF65-F5344CB8AC3E}">
        <p14:creationId xmlns:p14="http://schemas.microsoft.com/office/powerpoint/2010/main" val="36155072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p:cNvSpPr txBox="1"/>
          <p:nvPr/>
        </p:nvSpPr>
        <p:spPr>
          <a:xfrm>
            <a:off x="1115869" y="692696"/>
            <a:ext cx="1079867" cy="276999"/>
          </a:xfrm>
          <a:prstGeom prst="rect">
            <a:avLst/>
          </a:prstGeom>
          <a:noFill/>
        </p:spPr>
        <p:txBody>
          <a:bodyPr wrap="square" rtlCol="0">
            <a:spAutoFit/>
          </a:bodyPr>
          <a:lstStyle/>
          <a:p>
            <a:pPr algn="ctr"/>
            <a:r>
              <a:rPr lang="en-US" altLang="ko-KR" sz="1200" dirty="0" smtClean="0">
                <a:solidFill>
                  <a:prstClr val="black"/>
                </a:solidFill>
                <a:latin typeface="Arial" pitchFamily="34" charset="0"/>
                <a:cs typeface="Arial" pitchFamily="34" charset="0"/>
              </a:rPr>
              <a:t>Capacitor</a:t>
            </a:r>
            <a:endParaRPr lang="ko-KR" altLang="en-US" sz="1200" dirty="0">
              <a:solidFill>
                <a:prstClr val="black"/>
              </a:solidFill>
              <a:latin typeface="Arial" pitchFamily="34" charset="0"/>
              <a:cs typeface="Arial" pitchFamily="34" charset="0"/>
            </a:endParaRPr>
          </a:p>
        </p:txBody>
      </p:sp>
      <p:cxnSp>
        <p:nvCxnSpPr>
          <p:cNvPr id="61" name="직선 연결선 60"/>
          <p:cNvCxnSpPr/>
          <p:nvPr/>
        </p:nvCxnSpPr>
        <p:spPr>
          <a:xfrm>
            <a:off x="2754101" y="1556792"/>
            <a:ext cx="4959392" cy="0"/>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748097" y="1124744"/>
            <a:ext cx="3408079" cy="276999"/>
          </a:xfrm>
          <a:prstGeom prst="rect">
            <a:avLst/>
          </a:prstGeom>
          <a:noFill/>
        </p:spPr>
        <p:txBody>
          <a:bodyPr wrap="square" rtlCol="0">
            <a:spAutoFit/>
          </a:bodyPr>
          <a:lstStyle/>
          <a:p>
            <a:r>
              <a:rPr lang="en-US" altLang="ko-KR" sz="600" dirty="0" smtClean="0">
                <a:solidFill>
                  <a:prstClr val="black"/>
                </a:solidFill>
                <a:latin typeface="Arial" pitchFamily="34" charset="0"/>
                <a:cs typeface="Arial" pitchFamily="34" charset="0"/>
              </a:rPr>
              <a:t>HV / LV Power Capacitor, Capacitor Bank,  Harmonic Capacitor Bank, SVC, Special Capacitor and Reactor</a:t>
            </a:r>
            <a:endParaRPr lang="en-US" altLang="ko-KR" sz="600" dirty="0">
              <a:solidFill>
                <a:prstClr val="black"/>
              </a:solidFill>
              <a:latin typeface="Arial" pitchFamily="34" charset="0"/>
              <a:cs typeface="Arial" pitchFamily="34" charset="0"/>
            </a:endParaRPr>
          </a:p>
        </p:txBody>
      </p:sp>
      <p:sp>
        <p:nvSpPr>
          <p:cNvPr id="64" name="직사각형 63"/>
          <p:cNvSpPr/>
          <p:nvPr/>
        </p:nvSpPr>
        <p:spPr>
          <a:xfrm>
            <a:off x="7071904" y="1008511"/>
            <a:ext cx="576064" cy="216024"/>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5" name="TextBox 64">
            <a:hlinkClick r:id="rId2" action="ppaction://hlinkfile"/>
          </p:cNvPr>
          <p:cNvSpPr txBox="1"/>
          <p:nvPr/>
        </p:nvSpPr>
        <p:spPr>
          <a:xfrm>
            <a:off x="7109408" y="1013844"/>
            <a:ext cx="547909" cy="200055"/>
          </a:xfrm>
          <a:prstGeom prst="rect">
            <a:avLst/>
          </a:prstGeom>
          <a:noFill/>
        </p:spPr>
        <p:txBody>
          <a:bodyPr wrap="square" rtlCol="0">
            <a:spAutoFit/>
          </a:bodyPr>
          <a:lstStyle/>
          <a:p>
            <a:r>
              <a:rPr lang="en-US" altLang="ko-KR" sz="700" dirty="0" smtClean="0">
                <a:solidFill>
                  <a:prstClr val="black"/>
                </a:solidFill>
                <a:latin typeface="Arial" pitchFamily="34" charset="0"/>
                <a:cs typeface="Arial" pitchFamily="34" charset="0"/>
                <a:hlinkClick r:id="rId2" action="ppaction://hlinkfile"/>
              </a:rPr>
              <a:t>Catalog</a:t>
            </a:r>
            <a:endParaRPr lang="ko-KR" altLang="en-US" sz="700" dirty="0">
              <a:solidFill>
                <a:prstClr val="black"/>
              </a:solidFill>
              <a:latin typeface="Arial" pitchFamily="34" charset="0"/>
              <a:cs typeface="Arial" pitchFamily="34" charset="0"/>
            </a:endParaRPr>
          </a:p>
        </p:txBody>
      </p:sp>
      <p:sp>
        <p:nvSpPr>
          <p:cNvPr id="66" name="직사각형 65"/>
          <p:cNvSpPr/>
          <p:nvPr/>
        </p:nvSpPr>
        <p:spPr>
          <a:xfrm>
            <a:off x="7067712" y="1276349"/>
            <a:ext cx="576064" cy="216024"/>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7" name="TextBox 66"/>
          <p:cNvSpPr txBox="1"/>
          <p:nvPr/>
        </p:nvSpPr>
        <p:spPr>
          <a:xfrm>
            <a:off x="7105216" y="1276349"/>
            <a:ext cx="547909" cy="200055"/>
          </a:xfrm>
          <a:prstGeom prst="rect">
            <a:avLst/>
          </a:prstGeom>
          <a:noFill/>
        </p:spPr>
        <p:txBody>
          <a:bodyPr wrap="square" rtlCol="0">
            <a:spAutoFit/>
          </a:bodyPr>
          <a:lstStyle/>
          <a:p>
            <a:r>
              <a:rPr lang="en-US" altLang="ko-KR" sz="700" dirty="0" smtClean="0">
                <a:solidFill>
                  <a:prstClr val="black"/>
                </a:solidFill>
                <a:latin typeface="Arial" pitchFamily="34" charset="0"/>
                <a:cs typeface="Arial" pitchFamily="34" charset="0"/>
                <a:hlinkClick r:id="rId3" action="ppaction://hlinkfile"/>
              </a:rPr>
              <a:t>Catalog</a:t>
            </a:r>
            <a:endParaRPr lang="ko-KR" altLang="en-US" sz="700" dirty="0">
              <a:solidFill>
                <a:prstClr val="black"/>
              </a:solidFill>
              <a:latin typeface="Arial" pitchFamily="34" charset="0"/>
              <a:cs typeface="Arial" pitchFamily="34" charset="0"/>
            </a:endParaRPr>
          </a:p>
        </p:txBody>
      </p:sp>
      <p:pic>
        <p:nvPicPr>
          <p:cNvPr id="2" name="그림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5055" y="1013844"/>
            <a:ext cx="501526" cy="217476"/>
          </a:xfrm>
          <a:prstGeom prst="rect">
            <a:avLst/>
          </a:prstGeom>
        </p:spPr>
      </p:pic>
      <p:sp>
        <p:nvSpPr>
          <p:cNvPr id="16" name="TextBox 15"/>
          <p:cNvSpPr txBox="1"/>
          <p:nvPr/>
        </p:nvSpPr>
        <p:spPr>
          <a:xfrm>
            <a:off x="1144191" y="2060848"/>
            <a:ext cx="1483593" cy="276999"/>
          </a:xfrm>
          <a:prstGeom prst="rect">
            <a:avLst/>
          </a:prstGeom>
          <a:noFill/>
        </p:spPr>
        <p:txBody>
          <a:bodyPr wrap="square" rtlCol="0">
            <a:spAutoFit/>
          </a:bodyPr>
          <a:lstStyle/>
          <a:p>
            <a:r>
              <a:rPr lang="en-US" altLang="ko-KR" sz="1200" dirty="0" smtClean="0">
                <a:solidFill>
                  <a:prstClr val="black"/>
                </a:solidFill>
                <a:latin typeface="Arial" pitchFamily="34" charset="0"/>
                <a:cs typeface="Arial" pitchFamily="34" charset="0"/>
              </a:rPr>
              <a:t>Generator &amp; Motor</a:t>
            </a:r>
            <a:endParaRPr lang="ko-KR" altLang="en-US" sz="1200" dirty="0">
              <a:solidFill>
                <a:prstClr val="black"/>
              </a:solidFill>
              <a:latin typeface="Arial" pitchFamily="34" charset="0"/>
              <a:cs typeface="Arial" pitchFamily="34" charset="0"/>
            </a:endParaRPr>
          </a:p>
        </p:txBody>
      </p:sp>
      <p:cxnSp>
        <p:nvCxnSpPr>
          <p:cNvPr id="17" name="직선 연결선 16"/>
          <p:cNvCxnSpPr/>
          <p:nvPr/>
        </p:nvCxnSpPr>
        <p:spPr>
          <a:xfrm>
            <a:off x="2763373" y="2924944"/>
            <a:ext cx="4959392"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757369" y="2492896"/>
            <a:ext cx="3614831" cy="276999"/>
          </a:xfrm>
          <a:prstGeom prst="rect">
            <a:avLst/>
          </a:prstGeom>
          <a:noFill/>
        </p:spPr>
        <p:txBody>
          <a:bodyPr wrap="square" rtlCol="0">
            <a:spAutoFit/>
          </a:bodyPr>
          <a:lstStyle/>
          <a:p>
            <a:r>
              <a:rPr lang="en-US" altLang="ko-KR" sz="600" dirty="0" smtClean="0">
                <a:solidFill>
                  <a:prstClr val="black"/>
                </a:solidFill>
                <a:latin typeface="Arial" pitchFamily="34" charset="0"/>
                <a:cs typeface="Arial" pitchFamily="34" charset="0"/>
              </a:rPr>
              <a:t>LV Speed Generator Up to 600V, LV Generator Up to 1KV, HV Generator Up to 13.8KV</a:t>
            </a:r>
          </a:p>
          <a:p>
            <a:r>
              <a:rPr lang="en-US" altLang="ko-KR" sz="600" dirty="0" smtClean="0">
                <a:solidFill>
                  <a:prstClr val="black"/>
                </a:solidFill>
                <a:latin typeface="Arial" pitchFamily="34" charset="0"/>
                <a:cs typeface="Arial" pitchFamily="34" charset="0"/>
              </a:rPr>
              <a:t>Automatic Voltage Regulator (AVR)  Analog/Digital</a:t>
            </a:r>
            <a:endParaRPr lang="en-US" altLang="ko-KR" sz="600" dirty="0">
              <a:solidFill>
                <a:prstClr val="black"/>
              </a:solidFill>
              <a:latin typeface="Arial" pitchFamily="34" charset="0"/>
              <a:cs typeface="Arial" pitchFamily="34" charset="0"/>
            </a:endParaRPr>
          </a:p>
        </p:txBody>
      </p:sp>
      <p:sp>
        <p:nvSpPr>
          <p:cNvPr id="19" name="직사각형 18"/>
          <p:cNvSpPr/>
          <p:nvPr/>
        </p:nvSpPr>
        <p:spPr>
          <a:xfrm>
            <a:off x="7081176" y="2376663"/>
            <a:ext cx="576064" cy="216024"/>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0" name="TextBox 19"/>
          <p:cNvSpPr txBox="1"/>
          <p:nvPr/>
        </p:nvSpPr>
        <p:spPr>
          <a:xfrm>
            <a:off x="7118680" y="2381996"/>
            <a:ext cx="547909" cy="200055"/>
          </a:xfrm>
          <a:prstGeom prst="rect">
            <a:avLst/>
          </a:prstGeom>
          <a:noFill/>
        </p:spPr>
        <p:txBody>
          <a:bodyPr wrap="square" rtlCol="0">
            <a:spAutoFit/>
          </a:bodyPr>
          <a:lstStyle/>
          <a:p>
            <a:r>
              <a:rPr lang="en-US" altLang="ko-KR" sz="700" dirty="0" smtClean="0">
                <a:solidFill>
                  <a:prstClr val="black"/>
                </a:solidFill>
                <a:latin typeface="Arial" pitchFamily="34" charset="0"/>
                <a:cs typeface="Arial" pitchFamily="34" charset="0"/>
                <a:hlinkClick r:id="rId5" action="ppaction://hlinkfile"/>
              </a:rPr>
              <a:t>Catalog</a:t>
            </a:r>
            <a:endParaRPr lang="ko-KR" altLang="en-US" sz="700" dirty="0">
              <a:solidFill>
                <a:prstClr val="black"/>
              </a:solidFill>
              <a:latin typeface="Arial" pitchFamily="34" charset="0"/>
              <a:cs typeface="Arial" pitchFamily="34" charset="0"/>
            </a:endParaRPr>
          </a:p>
        </p:txBody>
      </p:sp>
      <p:sp>
        <p:nvSpPr>
          <p:cNvPr id="21" name="직사각형 20"/>
          <p:cNvSpPr/>
          <p:nvPr/>
        </p:nvSpPr>
        <p:spPr>
          <a:xfrm>
            <a:off x="7076984" y="2644501"/>
            <a:ext cx="576064" cy="216024"/>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2" name="TextBox 21"/>
          <p:cNvSpPr txBox="1"/>
          <p:nvPr/>
        </p:nvSpPr>
        <p:spPr>
          <a:xfrm>
            <a:off x="7114488" y="2644501"/>
            <a:ext cx="547909" cy="200055"/>
          </a:xfrm>
          <a:prstGeom prst="rect">
            <a:avLst/>
          </a:prstGeom>
          <a:noFill/>
        </p:spPr>
        <p:txBody>
          <a:bodyPr wrap="square" rtlCol="0">
            <a:spAutoFit/>
          </a:bodyPr>
          <a:lstStyle/>
          <a:p>
            <a:r>
              <a:rPr lang="en-US" altLang="ko-KR" sz="700" dirty="0" smtClean="0">
                <a:solidFill>
                  <a:prstClr val="black"/>
                </a:solidFill>
                <a:latin typeface="Arial" pitchFamily="34" charset="0"/>
                <a:cs typeface="Arial" pitchFamily="34" charset="0"/>
                <a:hlinkClick r:id="rId6" action="ppaction://hlinkfile"/>
              </a:rPr>
              <a:t>Catalog</a:t>
            </a:r>
            <a:endParaRPr lang="ko-KR" altLang="en-US" sz="700" dirty="0">
              <a:solidFill>
                <a:prstClr val="black"/>
              </a:solidFill>
              <a:latin typeface="Arial" pitchFamily="34" charset="0"/>
              <a:cs typeface="Arial" pitchFamily="34" charset="0"/>
            </a:endParaRPr>
          </a:p>
        </p:txBody>
      </p:sp>
      <p:cxnSp>
        <p:nvCxnSpPr>
          <p:cNvPr id="26" name="직선 연결선 25"/>
          <p:cNvCxnSpPr/>
          <p:nvPr/>
        </p:nvCxnSpPr>
        <p:spPr>
          <a:xfrm>
            <a:off x="2782423" y="3545233"/>
            <a:ext cx="4959392"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776419" y="3113185"/>
            <a:ext cx="2355393" cy="184666"/>
          </a:xfrm>
          <a:prstGeom prst="rect">
            <a:avLst/>
          </a:prstGeom>
          <a:noFill/>
        </p:spPr>
        <p:txBody>
          <a:bodyPr wrap="square" rtlCol="0">
            <a:spAutoFit/>
          </a:bodyPr>
          <a:lstStyle/>
          <a:p>
            <a:r>
              <a:rPr lang="en-US" altLang="ko-KR" sz="600" dirty="0" smtClean="0">
                <a:latin typeface="Arial" pitchFamily="34" charset="0"/>
                <a:cs typeface="Arial" pitchFamily="34" charset="0"/>
              </a:rPr>
              <a:t>Three Phase High </a:t>
            </a:r>
            <a:r>
              <a:rPr lang="en-US" altLang="ko-KR" sz="600" dirty="0">
                <a:latin typeface="Arial" pitchFamily="34" charset="0"/>
                <a:cs typeface="Arial" pitchFamily="34" charset="0"/>
              </a:rPr>
              <a:t>Voltage Synchronous Generator</a:t>
            </a:r>
            <a:endParaRPr lang="en-US" altLang="ko-KR" sz="600" dirty="0">
              <a:solidFill>
                <a:prstClr val="black"/>
              </a:solidFill>
              <a:latin typeface="Arial" pitchFamily="34" charset="0"/>
              <a:cs typeface="Arial" pitchFamily="34" charset="0"/>
            </a:endParaRPr>
          </a:p>
        </p:txBody>
      </p:sp>
      <p:sp>
        <p:nvSpPr>
          <p:cNvPr id="30" name="직사각형 29"/>
          <p:cNvSpPr/>
          <p:nvPr/>
        </p:nvSpPr>
        <p:spPr>
          <a:xfrm>
            <a:off x="7096034" y="3264790"/>
            <a:ext cx="576064" cy="216024"/>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31" name="TextBox 30"/>
          <p:cNvSpPr txBox="1"/>
          <p:nvPr/>
        </p:nvSpPr>
        <p:spPr>
          <a:xfrm>
            <a:off x="7133538" y="3264790"/>
            <a:ext cx="547909" cy="200055"/>
          </a:xfrm>
          <a:prstGeom prst="rect">
            <a:avLst/>
          </a:prstGeom>
          <a:noFill/>
        </p:spPr>
        <p:txBody>
          <a:bodyPr wrap="square" rtlCol="0">
            <a:spAutoFit/>
          </a:bodyPr>
          <a:lstStyle/>
          <a:p>
            <a:r>
              <a:rPr lang="en-US" altLang="ko-KR" sz="700" dirty="0" smtClean="0">
                <a:solidFill>
                  <a:prstClr val="black"/>
                </a:solidFill>
                <a:latin typeface="Arial" pitchFamily="34" charset="0"/>
                <a:cs typeface="Arial" pitchFamily="34" charset="0"/>
                <a:hlinkClick r:id="rId7" action="ppaction://hlinkfile"/>
              </a:rPr>
              <a:t>Catalog</a:t>
            </a:r>
            <a:endParaRPr lang="ko-KR" altLang="en-US" sz="700" dirty="0">
              <a:solidFill>
                <a:prstClr val="black"/>
              </a:solidFill>
              <a:latin typeface="Arial" pitchFamily="34" charset="0"/>
              <a:cs typeface="Arial" pitchFamily="34" charset="0"/>
            </a:endParaRPr>
          </a:p>
        </p:txBody>
      </p:sp>
      <p:pic>
        <p:nvPicPr>
          <p:cNvPr id="3" name="그림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31231" y="2387993"/>
            <a:ext cx="734318" cy="209805"/>
          </a:xfrm>
          <a:prstGeom prst="rect">
            <a:avLst/>
          </a:prstGeom>
        </p:spPr>
      </p:pic>
      <p:pic>
        <p:nvPicPr>
          <p:cNvPr id="36" name="그림 3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38292" y="3263420"/>
            <a:ext cx="734318" cy="209805"/>
          </a:xfrm>
          <a:prstGeom prst="rect">
            <a:avLst/>
          </a:prstGeom>
        </p:spPr>
      </p:pic>
      <p:sp>
        <p:nvSpPr>
          <p:cNvPr id="37" name="직사각형 36"/>
          <p:cNvSpPr/>
          <p:nvPr/>
        </p:nvSpPr>
        <p:spPr>
          <a:xfrm>
            <a:off x="869436" y="5980638"/>
            <a:ext cx="7148759" cy="10772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TextBox 37"/>
          <p:cNvSpPr txBox="1"/>
          <p:nvPr/>
        </p:nvSpPr>
        <p:spPr>
          <a:xfrm>
            <a:off x="827584" y="6052646"/>
            <a:ext cx="7148759" cy="184666"/>
          </a:xfrm>
          <a:prstGeom prst="rect">
            <a:avLst/>
          </a:prstGeom>
          <a:noFill/>
        </p:spPr>
        <p:txBody>
          <a:bodyPr wrap="square" rtlCol="0">
            <a:spAutoFit/>
          </a:bodyPr>
          <a:lstStyle/>
          <a:p>
            <a:pPr algn="ctr"/>
            <a:r>
              <a:rPr lang="en-US" altLang="ko-KR" sz="600" dirty="0"/>
              <a:t>Copyright © 2012 by </a:t>
            </a:r>
            <a:r>
              <a:rPr lang="en-US" altLang="ko-KR" sz="600" dirty="0" err="1" smtClean="0"/>
              <a:t>PanAmerica</a:t>
            </a:r>
            <a:r>
              <a:rPr lang="en-US" altLang="ko-KR" sz="600" dirty="0" smtClean="0"/>
              <a:t> Supply, Inc.</a:t>
            </a:r>
            <a:endParaRPr lang="ko-KR" altLang="en-US" sz="600" dirty="0"/>
          </a:p>
        </p:txBody>
      </p:sp>
      <p:sp>
        <p:nvSpPr>
          <p:cNvPr id="6" name="TextBox 5"/>
          <p:cNvSpPr txBox="1"/>
          <p:nvPr/>
        </p:nvSpPr>
        <p:spPr>
          <a:xfrm>
            <a:off x="1144191" y="2769895"/>
            <a:ext cx="1051545" cy="184666"/>
          </a:xfrm>
          <a:prstGeom prst="rect">
            <a:avLst/>
          </a:prstGeom>
          <a:noFill/>
        </p:spPr>
        <p:txBody>
          <a:bodyPr wrap="square" rtlCol="0">
            <a:spAutoFit/>
          </a:bodyPr>
          <a:lstStyle/>
          <a:p>
            <a:pPr algn="ctr"/>
            <a:r>
              <a:rPr lang="en-US" altLang="ko-KR" sz="600" dirty="0" smtClean="0">
                <a:latin typeface="Arial" pitchFamily="34" charset="0"/>
                <a:cs typeface="Arial" pitchFamily="34" charset="0"/>
              </a:rPr>
              <a:t>Marine Use Generator</a:t>
            </a:r>
            <a:endParaRPr lang="ko-KR" altLang="en-US" sz="600" dirty="0">
              <a:latin typeface="Arial" pitchFamily="34" charset="0"/>
              <a:cs typeface="Arial" pitchFamily="34" charset="0"/>
            </a:endParaRPr>
          </a:p>
        </p:txBody>
      </p:sp>
      <p:pic>
        <p:nvPicPr>
          <p:cNvPr id="7" name="그림 6">
            <a:hlinkClick r:id="rId9" action="ppaction://hlinkfile"/>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7624" y="2410512"/>
            <a:ext cx="482087" cy="404228"/>
          </a:xfrm>
          <a:prstGeom prst="rect">
            <a:avLst/>
          </a:prstGeom>
        </p:spPr>
      </p:pic>
      <p:pic>
        <p:nvPicPr>
          <p:cNvPr id="9" name="그림 8">
            <a:hlinkClick r:id="rId11" action="ppaction://hlinkfile"/>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697374" y="2411982"/>
            <a:ext cx="526684" cy="402758"/>
          </a:xfrm>
          <a:prstGeom prst="rect">
            <a:avLst/>
          </a:prstGeom>
        </p:spPr>
      </p:pic>
      <p:pic>
        <p:nvPicPr>
          <p:cNvPr id="10" name="그림 9">
            <a:hlinkClick r:id="rId13" action="ppaction://hlinkfile"/>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87625" y="3068960"/>
            <a:ext cx="485146" cy="372479"/>
          </a:xfrm>
          <a:prstGeom prst="rect">
            <a:avLst/>
          </a:prstGeom>
        </p:spPr>
      </p:pic>
      <p:pic>
        <p:nvPicPr>
          <p:cNvPr id="11" name="그림 10">
            <a:hlinkClick r:id="rId15" action="ppaction://hlinkfile"/>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765736" y="3062457"/>
            <a:ext cx="476204" cy="378981"/>
          </a:xfrm>
          <a:prstGeom prst="rect">
            <a:avLst/>
          </a:prstGeom>
        </p:spPr>
      </p:pic>
      <p:sp>
        <p:nvSpPr>
          <p:cNvPr id="47" name="TextBox 46"/>
          <p:cNvSpPr txBox="1"/>
          <p:nvPr/>
        </p:nvSpPr>
        <p:spPr>
          <a:xfrm>
            <a:off x="1144191" y="3460358"/>
            <a:ext cx="1051545" cy="184666"/>
          </a:xfrm>
          <a:prstGeom prst="rect">
            <a:avLst/>
          </a:prstGeom>
          <a:noFill/>
        </p:spPr>
        <p:txBody>
          <a:bodyPr wrap="square" rtlCol="0">
            <a:spAutoFit/>
          </a:bodyPr>
          <a:lstStyle/>
          <a:p>
            <a:pPr algn="ctr"/>
            <a:r>
              <a:rPr lang="en-US" altLang="ko-KR" sz="600" dirty="0" smtClean="0">
                <a:latin typeface="Arial" pitchFamily="34" charset="0"/>
                <a:cs typeface="Arial" pitchFamily="34" charset="0"/>
              </a:rPr>
              <a:t>HV Generator</a:t>
            </a:r>
            <a:endParaRPr lang="ko-KR" altLang="en-US" sz="600" dirty="0">
              <a:latin typeface="Arial" pitchFamily="34" charset="0"/>
              <a:cs typeface="Arial" pitchFamily="34" charset="0"/>
            </a:endParaRPr>
          </a:p>
        </p:txBody>
      </p:sp>
      <p:cxnSp>
        <p:nvCxnSpPr>
          <p:cNvPr id="48" name="직선 연결선 47"/>
          <p:cNvCxnSpPr/>
          <p:nvPr/>
        </p:nvCxnSpPr>
        <p:spPr>
          <a:xfrm>
            <a:off x="2806806" y="4146850"/>
            <a:ext cx="4959392"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800802" y="3714802"/>
            <a:ext cx="2355393" cy="184666"/>
          </a:xfrm>
          <a:prstGeom prst="rect">
            <a:avLst/>
          </a:prstGeom>
          <a:noFill/>
        </p:spPr>
        <p:txBody>
          <a:bodyPr wrap="square" rtlCol="0">
            <a:spAutoFit/>
          </a:bodyPr>
          <a:lstStyle/>
          <a:p>
            <a:r>
              <a:rPr lang="en-US" altLang="ko-KR" sz="600" dirty="0" smtClean="0">
                <a:latin typeface="Arial" pitchFamily="34" charset="0"/>
                <a:cs typeface="Arial" pitchFamily="34" charset="0"/>
              </a:rPr>
              <a:t>Three Phase Synchronous Alternator</a:t>
            </a:r>
            <a:endParaRPr lang="en-US" altLang="ko-KR" sz="600" dirty="0">
              <a:solidFill>
                <a:prstClr val="black"/>
              </a:solidFill>
              <a:latin typeface="Arial" pitchFamily="34" charset="0"/>
              <a:cs typeface="Arial" pitchFamily="34" charset="0"/>
            </a:endParaRPr>
          </a:p>
        </p:txBody>
      </p:sp>
      <p:sp>
        <p:nvSpPr>
          <p:cNvPr id="51" name="직사각형 50"/>
          <p:cNvSpPr/>
          <p:nvPr/>
        </p:nvSpPr>
        <p:spPr>
          <a:xfrm>
            <a:off x="7120417" y="3866407"/>
            <a:ext cx="576064" cy="216024"/>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2" name="TextBox 51"/>
          <p:cNvSpPr txBox="1"/>
          <p:nvPr/>
        </p:nvSpPr>
        <p:spPr>
          <a:xfrm>
            <a:off x="7157921" y="3866407"/>
            <a:ext cx="547909" cy="200055"/>
          </a:xfrm>
          <a:prstGeom prst="rect">
            <a:avLst/>
          </a:prstGeom>
          <a:noFill/>
        </p:spPr>
        <p:txBody>
          <a:bodyPr wrap="square" rtlCol="0">
            <a:spAutoFit/>
          </a:bodyPr>
          <a:lstStyle/>
          <a:p>
            <a:r>
              <a:rPr lang="en-US" altLang="ko-KR" sz="700" dirty="0" smtClean="0">
                <a:solidFill>
                  <a:prstClr val="black"/>
                </a:solidFill>
                <a:latin typeface="Arial" pitchFamily="34" charset="0"/>
                <a:cs typeface="Arial" pitchFamily="34" charset="0"/>
                <a:hlinkClick r:id="rId17" action="ppaction://hlinkfile"/>
              </a:rPr>
              <a:t>Catalog</a:t>
            </a:r>
            <a:endParaRPr lang="ko-KR" altLang="en-US" sz="700" dirty="0">
              <a:solidFill>
                <a:prstClr val="black"/>
              </a:solidFill>
              <a:latin typeface="Arial" pitchFamily="34" charset="0"/>
              <a:cs typeface="Arial" pitchFamily="34" charset="0"/>
            </a:endParaRPr>
          </a:p>
        </p:txBody>
      </p:sp>
      <p:pic>
        <p:nvPicPr>
          <p:cNvPr id="54" name="그림 5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62675" y="3865037"/>
            <a:ext cx="734318" cy="209805"/>
          </a:xfrm>
          <a:prstGeom prst="rect">
            <a:avLst/>
          </a:prstGeom>
        </p:spPr>
      </p:pic>
      <p:sp>
        <p:nvSpPr>
          <p:cNvPr id="57" name="TextBox 56"/>
          <p:cNvSpPr txBox="1"/>
          <p:nvPr/>
        </p:nvSpPr>
        <p:spPr>
          <a:xfrm>
            <a:off x="1168574" y="4061975"/>
            <a:ext cx="1051545" cy="184666"/>
          </a:xfrm>
          <a:prstGeom prst="rect">
            <a:avLst/>
          </a:prstGeom>
          <a:noFill/>
        </p:spPr>
        <p:txBody>
          <a:bodyPr wrap="square" rtlCol="0">
            <a:spAutoFit/>
          </a:bodyPr>
          <a:lstStyle/>
          <a:p>
            <a:pPr algn="ctr"/>
            <a:r>
              <a:rPr lang="en-US" altLang="ko-KR" sz="600" dirty="0">
                <a:latin typeface="Arial" pitchFamily="34" charset="0"/>
                <a:cs typeface="Arial" pitchFamily="34" charset="0"/>
              </a:rPr>
              <a:t>Synchronous Alternator</a:t>
            </a:r>
            <a:endParaRPr lang="en-US" altLang="ko-KR" sz="600" dirty="0">
              <a:solidFill>
                <a:prstClr val="black"/>
              </a:solidFill>
              <a:latin typeface="Arial" pitchFamily="34" charset="0"/>
              <a:cs typeface="Arial" pitchFamily="34" charset="0"/>
            </a:endParaRPr>
          </a:p>
        </p:txBody>
      </p:sp>
      <p:pic>
        <p:nvPicPr>
          <p:cNvPr id="12" name="그림 11">
            <a:hlinkClick r:id="rId18" action="ppaction://hlinkfile"/>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255648" y="3701194"/>
            <a:ext cx="436032" cy="330426"/>
          </a:xfrm>
          <a:prstGeom prst="rect">
            <a:avLst/>
          </a:prstGeom>
        </p:spPr>
      </p:pic>
      <p:pic>
        <p:nvPicPr>
          <p:cNvPr id="13" name="그림 12">
            <a:hlinkClick r:id="rId20" action="ppaction://hlinkfile"/>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762338" y="3589057"/>
            <a:ext cx="588048" cy="472455"/>
          </a:xfrm>
          <a:prstGeom prst="rect">
            <a:avLst/>
          </a:prstGeom>
        </p:spPr>
      </p:pic>
      <p:pic>
        <p:nvPicPr>
          <p:cNvPr id="14" name="그림 13">
            <a:hlinkClick r:id="rId22" action="ppaction://hlinkfile"/>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785503" y="1185894"/>
            <a:ext cx="456437" cy="313849"/>
          </a:xfrm>
          <a:prstGeom prst="rect">
            <a:avLst/>
          </a:prstGeom>
        </p:spPr>
      </p:pic>
      <p:pic>
        <p:nvPicPr>
          <p:cNvPr id="5" name="Picture 4">
            <a:hlinkClick r:id="rId24" action="ppaction://hlinkfile"/>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233701" y="1080416"/>
            <a:ext cx="455789" cy="417389"/>
          </a:xfrm>
          <a:prstGeom prst="rect">
            <a:avLst/>
          </a:prstGeom>
        </p:spPr>
      </p:pic>
    </p:spTree>
    <p:extLst>
      <p:ext uri="{BB962C8B-B14F-4D97-AF65-F5344CB8AC3E}">
        <p14:creationId xmlns:p14="http://schemas.microsoft.com/office/powerpoint/2010/main" val="32566172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그림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6497" y="872830"/>
            <a:ext cx="1080121" cy="857780"/>
          </a:xfrm>
          <a:prstGeom prst="rect">
            <a:avLst/>
          </a:prstGeom>
        </p:spPr>
      </p:pic>
      <p:pic>
        <p:nvPicPr>
          <p:cNvPr id="16" name="그림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9119" y="875982"/>
            <a:ext cx="1029315" cy="854627"/>
          </a:xfrm>
          <a:prstGeom prst="rect">
            <a:avLst/>
          </a:prstGeom>
        </p:spPr>
      </p:pic>
      <p:pic>
        <p:nvPicPr>
          <p:cNvPr id="20" name="그림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735" y="876853"/>
            <a:ext cx="987961" cy="858462"/>
          </a:xfrm>
          <a:prstGeom prst="rect">
            <a:avLst/>
          </a:prstGeom>
        </p:spPr>
      </p:pic>
      <p:pic>
        <p:nvPicPr>
          <p:cNvPr id="23" name="그림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76075" y="870406"/>
            <a:ext cx="908902" cy="840109"/>
          </a:xfrm>
          <a:prstGeom prst="rect">
            <a:avLst/>
          </a:prstGeom>
        </p:spPr>
      </p:pic>
      <p:pic>
        <p:nvPicPr>
          <p:cNvPr id="26" name="그림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94281" y="872830"/>
            <a:ext cx="1174729" cy="852167"/>
          </a:xfrm>
          <a:prstGeom prst="rect">
            <a:avLst/>
          </a:prstGeom>
        </p:spPr>
      </p:pic>
      <p:pic>
        <p:nvPicPr>
          <p:cNvPr id="30" name="그림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53299" y="870786"/>
            <a:ext cx="778569" cy="854212"/>
          </a:xfrm>
          <a:prstGeom prst="rect">
            <a:avLst/>
          </a:prstGeom>
        </p:spPr>
      </p:pic>
      <p:sp>
        <p:nvSpPr>
          <p:cNvPr id="6" name="TextBox 5"/>
          <p:cNvSpPr txBox="1"/>
          <p:nvPr/>
        </p:nvSpPr>
        <p:spPr>
          <a:xfrm>
            <a:off x="1179428" y="2578767"/>
            <a:ext cx="639921" cy="200055"/>
          </a:xfrm>
          <a:prstGeom prst="rect">
            <a:avLst/>
          </a:prstGeom>
          <a:noFill/>
        </p:spPr>
        <p:txBody>
          <a:bodyPr wrap="square" rtlCol="0">
            <a:spAutoFit/>
          </a:bodyPr>
          <a:lstStyle/>
          <a:p>
            <a:pPr algn="ctr"/>
            <a:r>
              <a:rPr lang="en-US" altLang="ko-KR" sz="700" b="1" dirty="0" smtClean="0">
                <a:latin typeface="Arial" pitchFamily="34" charset="0"/>
                <a:cs typeface="Arial" pitchFamily="34" charset="0"/>
              </a:rPr>
              <a:t>EHV</a:t>
            </a:r>
            <a:endParaRPr lang="ko-KR" altLang="en-US" sz="700" b="1" dirty="0">
              <a:latin typeface="Arial" pitchFamily="34" charset="0"/>
              <a:cs typeface="Arial" pitchFamily="34" charset="0"/>
            </a:endParaRPr>
          </a:p>
        </p:txBody>
      </p:sp>
      <p:sp>
        <p:nvSpPr>
          <p:cNvPr id="37" name="TextBox 36"/>
          <p:cNvSpPr txBox="1"/>
          <p:nvPr/>
        </p:nvSpPr>
        <p:spPr>
          <a:xfrm>
            <a:off x="1141786" y="3145034"/>
            <a:ext cx="642942" cy="200055"/>
          </a:xfrm>
          <a:prstGeom prst="rect">
            <a:avLst/>
          </a:prstGeom>
          <a:noFill/>
        </p:spPr>
        <p:txBody>
          <a:bodyPr wrap="square" rtlCol="0">
            <a:spAutoFit/>
          </a:bodyPr>
          <a:lstStyle/>
          <a:p>
            <a:pPr algn="ctr"/>
            <a:r>
              <a:rPr lang="en-US" altLang="ko-KR" sz="700" b="1" dirty="0" smtClean="0">
                <a:latin typeface="Arial" pitchFamily="34" charset="0"/>
                <a:cs typeface="Arial" pitchFamily="34" charset="0"/>
              </a:rPr>
              <a:t>MV-LV</a:t>
            </a:r>
            <a:endParaRPr lang="ko-KR" altLang="en-US" sz="700" b="1" dirty="0">
              <a:latin typeface="Arial" pitchFamily="34" charset="0"/>
              <a:cs typeface="Arial" pitchFamily="34" charset="0"/>
            </a:endParaRPr>
          </a:p>
        </p:txBody>
      </p:sp>
      <p:sp>
        <p:nvSpPr>
          <p:cNvPr id="40" name="TextBox 39"/>
          <p:cNvSpPr txBox="1"/>
          <p:nvPr/>
        </p:nvSpPr>
        <p:spPr>
          <a:xfrm>
            <a:off x="1046640" y="3645430"/>
            <a:ext cx="859670" cy="200055"/>
          </a:xfrm>
          <a:prstGeom prst="rect">
            <a:avLst/>
          </a:prstGeom>
          <a:noFill/>
        </p:spPr>
        <p:txBody>
          <a:bodyPr wrap="square" rtlCol="0">
            <a:spAutoFit/>
          </a:bodyPr>
          <a:lstStyle/>
          <a:p>
            <a:pPr algn="ctr"/>
            <a:r>
              <a:rPr lang="en-US" altLang="ko-KR" sz="700" b="1" dirty="0" smtClean="0">
                <a:latin typeface="Arial" pitchFamily="34" charset="0"/>
                <a:cs typeface="Arial" pitchFamily="34" charset="0"/>
              </a:rPr>
              <a:t>TACSR</a:t>
            </a:r>
            <a:endParaRPr lang="ko-KR" altLang="en-US" sz="700" b="1" dirty="0">
              <a:latin typeface="Arial" pitchFamily="34" charset="0"/>
              <a:cs typeface="Arial" pitchFamily="34" charset="0"/>
            </a:endParaRPr>
          </a:p>
        </p:txBody>
      </p:sp>
      <p:sp>
        <p:nvSpPr>
          <p:cNvPr id="43" name="TextBox 42"/>
          <p:cNvSpPr txBox="1"/>
          <p:nvPr/>
        </p:nvSpPr>
        <p:spPr>
          <a:xfrm>
            <a:off x="971600" y="4213639"/>
            <a:ext cx="1068169" cy="200055"/>
          </a:xfrm>
          <a:prstGeom prst="rect">
            <a:avLst/>
          </a:prstGeom>
          <a:noFill/>
        </p:spPr>
        <p:txBody>
          <a:bodyPr wrap="square" rtlCol="0">
            <a:spAutoFit/>
          </a:bodyPr>
          <a:lstStyle/>
          <a:p>
            <a:pPr algn="ctr"/>
            <a:r>
              <a:rPr lang="en-US" altLang="ko-KR" sz="700" b="1" dirty="0" smtClean="0">
                <a:latin typeface="Arial" pitchFamily="34" charset="0"/>
                <a:cs typeface="Arial" pitchFamily="34" charset="0"/>
              </a:rPr>
              <a:t>Offshore &amp; Marine</a:t>
            </a:r>
            <a:endParaRPr lang="ko-KR" altLang="en-US" sz="700" b="1" dirty="0">
              <a:latin typeface="Arial" pitchFamily="34" charset="0"/>
              <a:cs typeface="Arial" pitchFamily="34" charset="0"/>
            </a:endParaRPr>
          </a:p>
        </p:txBody>
      </p:sp>
      <p:cxnSp>
        <p:nvCxnSpPr>
          <p:cNvPr id="12" name="직선 연결선 11"/>
          <p:cNvCxnSpPr/>
          <p:nvPr/>
        </p:nvCxnSpPr>
        <p:spPr>
          <a:xfrm>
            <a:off x="1911610" y="2684775"/>
            <a:ext cx="581239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직선 연결선 45"/>
          <p:cNvCxnSpPr/>
          <p:nvPr/>
        </p:nvCxnSpPr>
        <p:spPr>
          <a:xfrm>
            <a:off x="1917479" y="3253166"/>
            <a:ext cx="580652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직선 연결선 46"/>
          <p:cNvCxnSpPr/>
          <p:nvPr/>
        </p:nvCxnSpPr>
        <p:spPr>
          <a:xfrm flipV="1">
            <a:off x="1911610" y="3748372"/>
            <a:ext cx="5812396" cy="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직선 연결선 47"/>
          <p:cNvCxnSpPr/>
          <p:nvPr/>
        </p:nvCxnSpPr>
        <p:spPr>
          <a:xfrm>
            <a:off x="1911610" y="4318282"/>
            <a:ext cx="581239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010335" y="4765026"/>
            <a:ext cx="953031" cy="200055"/>
          </a:xfrm>
          <a:prstGeom prst="rect">
            <a:avLst/>
          </a:prstGeom>
          <a:noFill/>
        </p:spPr>
        <p:txBody>
          <a:bodyPr wrap="square" rtlCol="0">
            <a:spAutoFit/>
          </a:bodyPr>
          <a:lstStyle/>
          <a:p>
            <a:pPr algn="ctr"/>
            <a:r>
              <a:rPr lang="en-US" altLang="ko-KR" sz="700" b="1" dirty="0" smtClean="0">
                <a:latin typeface="Arial" pitchFamily="34" charset="0"/>
                <a:cs typeface="Arial" pitchFamily="34" charset="0"/>
              </a:rPr>
              <a:t>OPGW</a:t>
            </a:r>
            <a:endParaRPr lang="ko-KR" altLang="en-US" sz="700" b="1" dirty="0">
              <a:latin typeface="Arial" pitchFamily="34" charset="0"/>
              <a:cs typeface="Arial" pitchFamily="34" charset="0"/>
            </a:endParaRPr>
          </a:p>
        </p:txBody>
      </p:sp>
      <p:sp>
        <p:nvSpPr>
          <p:cNvPr id="53" name="직사각형 32"/>
          <p:cNvSpPr/>
          <p:nvPr/>
        </p:nvSpPr>
        <p:spPr>
          <a:xfrm>
            <a:off x="7078851" y="2410618"/>
            <a:ext cx="576064" cy="216024"/>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 name="TextBox 53"/>
          <p:cNvSpPr txBox="1"/>
          <p:nvPr/>
        </p:nvSpPr>
        <p:spPr>
          <a:xfrm>
            <a:off x="7113355" y="2409245"/>
            <a:ext cx="630097" cy="200055"/>
          </a:xfrm>
          <a:prstGeom prst="rect">
            <a:avLst/>
          </a:prstGeom>
          <a:noFill/>
        </p:spPr>
        <p:txBody>
          <a:bodyPr wrap="square" rtlCol="0">
            <a:spAutoFit/>
          </a:bodyPr>
          <a:lstStyle/>
          <a:p>
            <a:r>
              <a:rPr lang="en-US" altLang="ko-KR" sz="700" dirty="0" smtClean="0">
                <a:latin typeface="Arial" pitchFamily="34" charset="0"/>
                <a:cs typeface="Arial" pitchFamily="34" charset="0"/>
                <a:hlinkClick r:id="rId8" action="ppaction://hlinkfile"/>
              </a:rPr>
              <a:t>Catalog</a:t>
            </a:r>
            <a:endParaRPr lang="ko-KR" altLang="en-US" sz="700" dirty="0">
              <a:latin typeface="Arial" pitchFamily="34" charset="0"/>
              <a:cs typeface="Arial" pitchFamily="34" charset="0"/>
            </a:endParaRPr>
          </a:p>
        </p:txBody>
      </p:sp>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27370" y="1844824"/>
            <a:ext cx="680012" cy="223746"/>
          </a:xfrm>
          <a:prstGeom prst="rect">
            <a:avLst/>
          </a:prstGeom>
        </p:spPr>
      </p:pic>
      <p:pic>
        <p:nvPicPr>
          <p:cNvPr id="3" name="Picture 2">
            <a:hlinkClick r:id="rId10" action="ppaction://hlinkfile"/>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92018" y="2187796"/>
            <a:ext cx="627332" cy="438816"/>
          </a:xfrm>
          <a:prstGeom prst="rect">
            <a:avLst/>
          </a:prstGeom>
        </p:spPr>
      </p:pic>
      <p:sp>
        <p:nvSpPr>
          <p:cNvPr id="61" name="TextBox 60"/>
          <p:cNvSpPr txBox="1"/>
          <p:nvPr/>
        </p:nvSpPr>
        <p:spPr>
          <a:xfrm>
            <a:off x="1897226" y="2271540"/>
            <a:ext cx="4026579" cy="276999"/>
          </a:xfrm>
          <a:prstGeom prst="rect">
            <a:avLst/>
          </a:prstGeom>
          <a:noFill/>
        </p:spPr>
        <p:txBody>
          <a:bodyPr wrap="square" rtlCol="0">
            <a:spAutoFit/>
          </a:bodyPr>
          <a:lstStyle/>
          <a:p>
            <a:r>
              <a:rPr lang="en-US" altLang="ko-KR" sz="600" dirty="0" smtClean="0">
                <a:solidFill>
                  <a:prstClr val="black"/>
                </a:solidFill>
                <a:latin typeface="Arial" pitchFamily="34" charset="0"/>
                <a:cs typeface="Arial" pitchFamily="34" charset="0"/>
              </a:rPr>
              <a:t>High Voltage XLPE Cable</a:t>
            </a:r>
          </a:p>
          <a:p>
            <a:r>
              <a:rPr lang="en-US" altLang="ko-KR" sz="600" dirty="0" smtClean="0">
                <a:solidFill>
                  <a:prstClr val="black"/>
                </a:solidFill>
                <a:latin typeface="Arial" pitchFamily="34" charset="0"/>
                <a:cs typeface="Arial" pitchFamily="34" charset="0"/>
              </a:rPr>
              <a:t>66~500KV XLPE Cable &amp; Accessories, </a:t>
            </a:r>
            <a:r>
              <a:rPr lang="en-US" altLang="ko-KR" sz="600" dirty="0" smtClean="0">
                <a:latin typeface="Arial" pitchFamily="34" charset="0"/>
                <a:cs typeface="Arial" pitchFamily="34" charset="0"/>
              </a:rPr>
              <a:t>terminations</a:t>
            </a:r>
            <a:r>
              <a:rPr lang="en-US" altLang="ko-KR" sz="600" dirty="0">
                <a:latin typeface="Arial" pitchFamily="34" charset="0"/>
                <a:cs typeface="Arial" pitchFamily="34" charset="0"/>
              </a:rPr>
              <a:t>, joints and </a:t>
            </a:r>
            <a:r>
              <a:rPr lang="en-US" altLang="ko-KR" sz="600" dirty="0" smtClean="0">
                <a:latin typeface="Arial" pitchFamily="34" charset="0"/>
                <a:cs typeface="Arial" pitchFamily="34" charset="0"/>
              </a:rPr>
              <a:t>other related </a:t>
            </a:r>
            <a:r>
              <a:rPr lang="en-US" altLang="ko-KR" sz="600" dirty="0">
                <a:latin typeface="Arial" pitchFamily="34" charset="0"/>
                <a:cs typeface="Arial" pitchFamily="34" charset="0"/>
              </a:rPr>
              <a:t>products</a:t>
            </a:r>
            <a:endParaRPr lang="ko-KR" altLang="en-US" sz="600" dirty="0">
              <a:solidFill>
                <a:prstClr val="black"/>
              </a:solidFill>
              <a:latin typeface="Arial" pitchFamily="34" charset="0"/>
              <a:cs typeface="Arial" pitchFamily="34" charset="0"/>
            </a:endParaRPr>
          </a:p>
        </p:txBody>
      </p:sp>
      <p:pic>
        <p:nvPicPr>
          <p:cNvPr id="57" name="Picture 56">
            <a:hlinkClick r:id="rId12" action="ppaction://hlinkfile"/>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79429" y="2738163"/>
            <a:ext cx="639920" cy="459300"/>
          </a:xfrm>
          <a:prstGeom prst="rect">
            <a:avLst/>
          </a:prstGeom>
        </p:spPr>
      </p:pic>
      <p:sp>
        <p:nvSpPr>
          <p:cNvPr id="73" name="TextBox 72"/>
          <p:cNvSpPr txBox="1"/>
          <p:nvPr/>
        </p:nvSpPr>
        <p:spPr>
          <a:xfrm>
            <a:off x="1906310" y="2835673"/>
            <a:ext cx="4026579" cy="276999"/>
          </a:xfrm>
          <a:prstGeom prst="rect">
            <a:avLst/>
          </a:prstGeom>
          <a:noFill/>
        </p:spPr>
        <p:txBody>
          <a:bodyPr wrap="square" rtlCol="0">
            <a:spAutoFit/>
          </a:bodyPr>
          <a:lstStyle/>
          <a:p>
            <a:r>
              <a:rPr lang="en-US" altLang="ko-KR" sz="600" dirty="0" err="1" smtClean="0">
                <a:solidFill>
                  <a:prstClr val="black"/>
                </a:solidFill>
                <a:latin typeface="Arial" pitchFamily="34" charset="0"/>
                <a:cs typeface="Arial" pitchFamily="34" charset="0"/>
              </a:rPr>
              <a:t>Midium</a:t>
            </a:r>
            <a:r>
              <a:rPr lang="en-US" altLang="ko-KR" sz="600" dirty="0" smtClean="0">
                <a:solidFill>
                  <a:prstClr val="black"/>
                </a:solidFill>
                <a:latin typeface="Arial" pitchFamily="34" charset="0"/>
                <a:cs typeface="Arial" pitchFamily="34" charset="0"/>
              </a:rPr>
              <a:t> and Low Voltage XLPE Cable</a:t>
            </a:r>
          </a:p>
          <a:p>
            <a:r>
              <a:rPr lang="en-US" altLang="ko-KR" sz="600" dirty="0">
                <a:latin typeface="Arial" pitchFamily="34" charset="0"/>
                <a:cs typeface="Arial" pitchFamily="34" charset="0"/>
              </a:rPr>
              <a:t>0.6/1kV~18/30kV According to IEC 60502, 61034, 60754</a:t>
            </a:r>
            <a:endParaRPr lang="ko-KR" altLang="en-US" sz="600" dirty="0">
              <a:solidFill>
                <a:prstClr val="black"/>
              </a:solidFill>
              <a:latin typeface="Arial" pitchFamily="34" charset="0"/>
              <a:cs typeface="Arial" pitchFamily="34" charset="0"/>
            </a:endParaRPr>
          </a:p>
        </p:txBody>
      </p:sp>
      <p:pic>
        <p:nvPicPr>
          <p:cNvPr id="58" name="Picture 57">
            <a:hlinkClick r:id="rId14" action="ppaction://hlinkfile"/>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370676" y="2761717"/>
            <a:ext cx="205456" cy="446442"/>
          </a:xfrm>
          <a:prstGeom prst="rect">
            <a:avLst/>
          </a:prstGeom>
        </p:spPr>
      </p:pic>
      <p:pic>
        <p:nvPicPr>
          <p:cNvPr id="62" name="Picture 61">
            <a:hlinkClick r:id="rId16" action="ppaction://hlinkfile"/>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705074" y="2728093"/>
            <a:ext cx="226844" cy="480066"/>
          </a:xfrm>
          <a:prstGeom prst="rect">
            <a:avLst/>
          </a:prstGeom>
        </p:spPr>
      </p:pic>
      <p:sp>
        <p:nvSpPr>
          <p:cNvPr id="78" name="직사각형 32"/>
          <p:cNvSpPr/>
          <p:nvPr/>
        </p:nvSpPr>
        <p:spPr>
          <a:xfrm>
            <a:off x="7075934" y="2990205"/>
            <a:ext cx="576064" cy="216024"/>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9" name="TextBox 78"/>
          <p:cNvSpPr txBox="1"/>
          <p:nvPr/>
        </p:nvSpPr>
        <p:spPr>
          <a:xfrm>
            <a:off x="7110438" y="2988832"/>
            <a:ext cx="630097" cy="200055"/>
          </a:xfrm>
          <a:prstGeom prst="rect">
            <a:avLst/>
          </a:prstGeom>
          <a:noFill/>
        </p:spPr>
        <p:txBody>
          <a:bodyPr wrap="square" rtlCol="0">
            <a:spAutoFit/>
          </a:bodyPr>
          <a:lstStyle/>
          <a:p>
            <a:r>
              <a:rPr lang="en-US" altLang="ko-KR" sz="700" dirty="0" smtClean="0">
                <a:latin typeface="Arial" pitchFamily="34" charset="0"/>
                <a:cs typeface="Arial" pitchFamily="34" charset="0"/>
                <a:hlinkClick r:id="rId18" action="ppaction://hlinkfile"/>
              </a:rPr>
              <a:t>Catalog</a:t>
            </a:r>
            <a:endParaRPr lang="ko-KR" altLang="en-US" sz="700" dirty="0">
              <a:latin typeface="Arial" pitchFamily="34" charset="0"/>
              <a:cs typeface="Arial" pitchFamily="34" charset="0"/>
            </a:endParaRPr>
          </a:p>
        </p:txBody>
      </p:sp>
      <p:pic>
        <p:nvPicPr>
          <p:cNvPr id="66" name="Picture 65">
            <a:hlinkClick r:id="rId19" action="ppaction://hlinkfile"/>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707782" y="2163943"/>
            <a:ext cx="247209" cy="468036"/>
          </a:xfrm>
          <a:prstGeom prst="rect">
            <a:avLst/>
          </a:prstGeom>
        </p:spPr>
      </p:pic>
      <p:pic>
        <p:nvPicPr>
          <p:cNvPr id="67" name="Picture 66">
            <a:hlinkClick r:id="rId21" action="ppaction://hlinkfile"/>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030747" y="2162139"/>
            <a:ext cx="259154" cy="469840"/>
          </a:xfrm>
          <a:prstGeom prst="rect">
            <a:avLst/>
          </a:prstGeom>
        </p:spPr>
      </p:pic>
      <p:pic>
        <p:nvPicPr>
          <p:cNvPr id="85" name="Picture 84">
            <a:hlinkClick r:id="rId23" action="ppaction://hlinkfile"/>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6368262" y="2191013"/>
            <a:ext cx="247049" cy="453240"/>
          </a:xfrm>
          <a:prstGeom prst="rect">
            <a:avLst/>
          </a:prstGeom>
        </p:spPr>
      </p:pic>
      <p:pic>
        <p:nvPicPr>
          <p:cNvPr id="86" name="Picture 85">
            <a:hlinkClick r:id="rId25" action="ppaction://hlinkfile"/>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6708216" y="2191013"/>
            <a:ext cx="249330" cy="453240"/>
          </a:xfrm>
          <a:prstGeom prst="rect">
            <a:avLst/>
          </a:prstGeom>
        </p:spPr>
      </p:pic>
      <p:sp>
        <p:nvSpPr>
          <p:cNvPr id="87" name="TextBox 86"/>
          <p:cNvSpPr txBox="1"/>
          <p:nvPr/>
        </p:nvSpPr>
        <p:spPr>
          <a:xfrm>
            <a:off x="2946935" y="2024008"/>
            <a:ext cx="1032655" cy="184666"/>
          </a:xfrm>
          <a:prstGeom prst="rect">
            <a:avLst/>
          </a:prstGeom>
          <a:noFill/>
        </p:spPr>
        <p:txBody>
          <a:bodyPr wrap="none" rtlCol="0">
            <a:spAutoFit/>
          </a:bodyPr>
          <a:lstStyle/>
          <a:p>
            <a:r>
              <a:rPr lang="en-US" altLang="ko-KR" sz="600" dirty="0" smtClean="0">
                <a:solidFill>
                  <a:srgbClr val="C00000"/>
                </a:solidFill>
                <a:latin typeface="Arial" pitchFamily="34" charset="0"/>
                <a:cs typeface="Arial" pitchFamily="34" charset="0"/>
              </a:rPr>
              <a:t>** Click image to enlarge</a:t>
            </a:r>
            <a:endParaRPr lang="ko-KR" altLang="en-US" sz="600" dirty="0">
              <a:solidFill>
                <a:srgbClr val="C00000"/>
              </a:solidFill>
              <a:latin typeface="Arial" pitchFamily="34" charset="0"/>
              <a:cs typeface="Arial" pitchFamily="34" charset="0"/>
            </a:endParaRPr>
          </a:p>
        </p:txBody>
      </p:sp>
      <p:pic>
        <p:nvPicPr>
          <p:cNvPr id="88" name="Picture 87">
            <a:hlinkClick r:id="rId27" action="ppaction://hlinkfile"/>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1259268" y="3294661"/>
            <a:ext cx="433229" cy="427213"/>
          </a:xfrm>
          <a:prstGeom prst="rect">
            <a:avLst/>
          </a:prstGeom>
        </p:spPr>
      </p:pic>
      <p:sp>
        <p:nvSpPr>
          <p:cNvPr id="89" name="TextBox 88"/>
          <p:cNvSpPr txBox="1"/>
          <p:nvPr/>
        </p:nvSpPr>
        <p:spPr>
          <a:xfrm>
            <a:off x="1906309" y="3350762"/>
            <a:ext cx="4026579" cy="276999"/>
          </a:xfrm>
          <a:prstGeom prst="rect">
            <a:avLst/>
          </a:prstGeom>
          <a:noFill/>
        </p:spPr>
        <p:txBody>
          <a:bodyPr wrap="square" rtlCol="0">
            <a:spAutoFit/>
          </a:bodyPr>
          <a:lstStyle/>
          <a:p>
            <a:r>
              <a:rPr lang="en-US" altLang="ko-KR" sz="600" dirty="0" smtClean="0">
                <a:solidFill>
                  <a:prstClr val="black"/>
                </a:solidFill>
                <a:latin typeface="Arial" pitchFamily="34" charset="0"/>
                <a:cs typeface="Arial" pitchFamily="34" charset="0"/>
              </a:rPr>
              <a:t>HCC Overhead Transmission Cable</a:t>
            </a:r>
          </a:p>
          <a:p>
            <a:r>
              <a:rPr lang="en-US" altLang="ko-KR" sz="600" dirty="0">
                <a:latin typeface="Arial" pitchFamily="34" charset="0"/>
                <a:cs typeface="Arial" pitchFamily="34" charset="0"/>
              </a:rPr>
              <a:t>High Temperature &amp; Low Sag Aluminum Alloy Conductor</a:t>
            </a:r>
            <a:endParaRPr lang="ko-KR" altLang="en-US" sz="600" dirty="0">
              <a:solidFill>
                <a:prstClr val="black"/>
              </a:solidFill>
              <a:latin typeface="Arial" pitchFamily="34" charset="0"/>
              <a:cs typeface="Arial" pitchFamily="34" charset="0"/>
            </a:endParaRPr>
          </a:p>
        </p:txBody>
      </p:sp>
      <p:pic>
        <p:nvPicPr>
          <p:cNvPr id="90" name="Picture 89">
            <a:hlinkClick r:id="rId29" action="ppaction://hlinkfile"/>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6674228" y="3307499"/>
            <a:ext cx="248198" cy="411311"/>
          </a:xfrm>
          <a:prstGeom prst="rect">
            <a:avLst/>
          </a:prstGeom>
        </p:spPr>
      </p:pic>
      <p:sp>
        <p:nvSpPr>
          <p:cNvPr id="91" name="직사각형 32"/>
          <p:cNvSpPr/>
          <p:nvPr/>
        </p:nvSpPr>
        <p:spPr>
          <a:xfrm>
            <a:off x="7059405" y="3485567"/>
            <a:ext cx="576064" cy="216024"/>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2" name="TextBox 91"/>
          <p:cNvSpPr txBox="1"/>
          <p:nvPr/>
        </p:nvSpPr>
        <p:spPr>
          <a:xfrm>
            <a:off x="7093909" y="3484194"/>
            <a:ext cx="630097" cy="200055"/>
          </a:xfrm>
          <a:prstGeom prst="rect">
            <a:avLst/>
          </a:prstGeom>
          <a:noFill/>
        </p:spPr>
        <p:txBody>
          <a:bodyPr wrap="square" rtlCol="0">
            <a:spAutoFit/>
          </a:bodyPr>
          <a:lstStyle/>
          <a:p>
            <a:r>
              <a:rPr lang="en-US" altLang="ko-KR" sz="700" dirty="0" smtClean="0">
                <a:latin typeface="Arial" pitchFamily="34" charset="0"/>
                <a:cs typeface="Arial" pitchFamily="34" charset="0"/>
                <a:hlinkClick r:id="rId31" action="ppaction://hlinkfile"/>
              </a:rPr>
              <a:t>Catalog</a:t>
            </a:r>
            <a:endParaRPr lang="ko-KR" altLang="en-US" sz="700" dirty="0">
              <a:latin typeface="Arial" pitchFamily="34" charset="0"/>
              <a:cs typeface="Arial" pitchFamily="34" charset="0"/>
            </a:endParaRPr>
          </a:p>
        </p:txBody>
      </p:sp>
      <p:pic>
        <p:nvPicPr>
          <p:cNvPr id="93" name="Picture 92">
            <a:hlinkClick r:id="rId32" action="ppaction://hlinkfile"/>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6408893" y="3816872"/>
            <a:ext cx="231339" cy="464354"/>
          </a:xfrm>
          <a:prstGeom prst="rect">
            <a:avLst/>
          </a:prstGeom>
        </p:spPr>
      </p:pic>
      <p:pic>
        <p:nvPicPr>
          <p:cNvPr id="94" name="Picture 93">
            <a:hlinkClick r:id="rId34" action="ppaction://hlinkfile"/>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6654277" y="3816872"/>
            <a:ext cx="263924" cy="448518"/>
          </a:xfrm>
          <a:prstGeom prst="rect">
            <a:avLst/>
          </a:prstGeom>
        </p:spPr>
      </p:pic>
      <p:pic>
        <p:nvPicPr>
          <p:cNvPr id="95" name="Picture 94">
            <a:hlinkClick r:id="rId36" action="ppaction://hlinkfile"/>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1192019" y="3813681"/>
            <a:ext cx="615331" cy="459242"/>
          </a:xfrm>
          <a:prstGeom prst="rect">
            <a:avLst/>
          </a:prstGeom>
        </p:spPr>
      </p:pic>
      <p:sp>
        <p:nvSpPr>
          <p:cNvPr id="96" name="직사각형 32"/>
          <p:cNvSpPr/>
          <p:nvPr/>
        </p:nvSpPr>
        <p:spPr>
          <a:xfrm>
            <a:off x="7075934" y="4057251"/>
            <a:ext cx="576064" cy="216024"/>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7" name="TextBox 96"/>
          <p:cNvSpPr txBox="1"/>
          <p:nvPr/>
        </p:nvSpPr>
        <p:spPr>
          <a:xfrm>
            <a:off x="7110438" y="4055878"/>
            <a:ext cx="630097" cy="200055"/>
          </a:xfrm>
          <a:prstGeom prst="rect">
            <a:avLst/>
          </a:prstGeom>
          <a:noFill/>
        </p:spPr>
        <p:txBody>
          <a:bodyPr wrap="square" rtlCol="0">
            <a:spAutoFit/>
          </a:bodyPr>
          <a:lstStyle/>
          <a:p>
            <a:r>
              <a:rPr lang="en-US" altLang="ko-KR" sz="700" dirty="0" smtClean="0">
                <a:latin typeface="Arial" pitchFamily="34" charset="0"/>
                <a:cs typeface="Arial" pitchFamily="34" charset="0"/>
                <a:hlinkClick r:id="rId38" action="ppaction://hlinkfile"/>
              </a:rPr>
              <a:t>Catalog</a:t>
            </a:r>
            <a:endParaRPr lang="ko-KR" altLang="en-US" sz="700" dirty="0">
              <a:latin typeface="Arial" pitchFamily="34" charset="0"/>
              <a:cs typeface="Arial" pitchFamily="34" charset="0"/>
            </a:endParaRPr>
          </a:p>
        </p:txBody>
      </p:sp>
      <p:sp>
        <p:nvSpPr>
          <p:cNvPr id="98" name="TextBox 97"/>
          <p:cNvSpPr txBox="1"/>
          <p:nvPr/>
        </p:nvSpPr>
        <p:spPr>
          <a:xfrm>
            <a:off x="1917479" y="3843785"/>
            <a:ext cx="4026579" cy="369332"/>
          </a:xfrm>
          <a:prstGeom prst="rect">
            <a:avLst/>
          </a:prstGeom>
          <a:noFill/>
        </p:spPr>
        <p:txBody>
          <a:bodyPr wrap="square" rtlCol="0">
            <a:spAutoFit/>
          </a:bodyPr>
          <a:lstStyle/>
          <a:p>
            <a:r>
              <a:rPr lang="en-US" altLang="ko-KR" sz="600" dirty="0" smtClean="0">
                <a:solidFill>
                  <a:prstClr val="black"/>
                </a:solidFill>
                <a:latin typeface="Arial" pitchFamily="34" charset="0"/>
                <a:cs typeface="Arial" pitchFamily="34" charset="0"/>
              </a:rPr>
              <a:t>Offshore and Marine Cable</a:t>
            </a:r>
          </a:p>
          <a:p>
            <a:r>
              <a:rPr lang="en-US" altLang="ko-KR" sz="600" dirty="0" smtClean="0">
                <a:latin typeface="Arial" pitchFamily="34" charset="0"/>
                <a:cs typeface="Arial" pitchFamily="34" charset="0"/>
              </a:rPr>
              <a:t>• Power Distribution Cable    0.6-1KV, 2KV                      • Control Cable   0.6/1KV</a:t>
            </a:r>
          </a:p>
          <a:p>
            <a:r>
              <a:rPr lang="en-US" altLang="ko-KR" sz="600" dirty="0" smtClean="0">
                <a:latin typeface="Arial" pitchFamily="34" charset="0"/>
                <a:cs typeface="Arial" pitchFamily="34" charset="0"/>
              </a:rPr>
              <a:t>• Signal Cable  0.6/1KV</a:t>
            </a:r>
            <a:r>
              <a:rPr lang="en-US" altLang="ko-KR" sz="600" dirty="0">
                <a:latin typeface="Arial" pitchFamily="34" charset="0"/>
                <a:cs typeface="Arial" pitchFamily="34" charset="0"/>
              </a:rPr>
              <a:t> </a:t>
            </a:r>
            <a:r>
              <a:rPr lang="en-US" altLang="ko-KR" sz="600" dirty="0" smtClean="0">
                <a:latin typeface="Arial" pitchFamily="34" charset="0"/>
                <a:cs typeface="Arial" pitchFamily="34" charset="0"/>
              </a:rPr>
              <a:t>                                                    • High Voltage Power Cable   5KV, 8KV, 15KV </a:t>
            </a:r>
            <a:endParaRPr lang="ko-KR" altLang="en-US" sz="600" dirty="0">
              <a:solidFill>
                <a:prstClr val="black"/>
              </a:solidFill>
              <a:latin typeface="Arial" pitchFamily="34" charset="0"/>
              <a:cs typeface="Arial" pitchFamily="34" charset="0"/>
            </a:endParaRPr>
          </a:p>
        </p:txBody>
      </p:sp>
      <p:sp>
        <p:nvSpPr>
          <p:cNvPr id="99" name="TextBox 98"/>
          <p:cNvSpPr txBox="1"/>
          <p:nvPr/>
        </p:nvSpPr>
        <p:spPr>
          <a:xfrm>
            <a:off x="1908961" y="4447276"/>
            <a:ext cx="4026579" cy="276999"/>
          </a:xfrm>
          <a:prstGeom prst="rect">
            <a:avLst/>
          </a:prstGeom>
          <a:noFill/>
        </p:spPr>
        <p:txBody>
          <a:bodyPr wrap="square" rtlCol="0">
            <a:spAutoFit/>
          </a:bodyPr>
          <a:lstStyle/>
          <a:p>
            <a:r>
              <a:rPr lang="en-US" altLang="ko-KR" sz="600" dirty="0" smtClean="0">
                <a:solidFill>
                  <a:prstClr val="black"/>
                </a:solidFill>
                <a:latin typeface="Arial" pitchFamily="34" charset="0"/>
                <a:cs typeface="Arial" pitchFamily="34" charset="0"/>
              </a:rPr>
              <a:t>Optical Ground Wire (OPGW)   High-Corrosion Resistant Wire.</a:t>
            </a:r>
          </a:p>
          <a:p>
            <a:r>
              <a:rPr lang="en-US" altLang="ko-KR" sz="600" dirty="0">
                <a:latin typeface="Arial" pitchFamily="34" charset="0"/>
                <a:cs typeface="Arial" pitchFamily="34" charset="0"/>
              </a:rPr>
              <a:t>Aluminum Loose Tube / Plastic Loose Tube </a:t>
            </a:r>
            <a:r>
              <a:rPr lang="en-US" altLang="ko-KR" sz="600" dirty="0" smtClean="0">
                <a:latin typeface="Arial" pitchFamily="34" charset="0"/>
                <a:cs typeface="Arial" pitchFamily="34" charset="0"/>
              </a:rPr>
              <a:t>Type, </a:t>
            </a:r>
            <a:r>
              <a:rPr lang="en-US" altLang="ko-KR" sz="600" dirty="0">
                <a:latin typeface="Arial" pitchFamily="34" charset="0"/>
                <a:cs typeface="Arial" pitchFamily="34" charset="0"/>
              </a:rPr>
              <a:t>Stainless - Steel Loose Tube Type</a:t>
            </a:r>
            <a:endParaRPr lang="ko-KR" altLang="en-US" sz="600" dirty="0">
              <a:solidFill>
                <a:prstClr val="black"/>
              </a:solidFill>
              <a:latin typeface="Arial" pitchFamily="34" charset="0"/>
              <a:cs typeface="Arial" pitchFamily="34" charset="0"/>
            </a:endParaRPr>
          </a:p>
        </p:txBody>
      </p:sp>
      <p:pic>
        <p:nvPicPr>
          <p:cNvPr id="101" name="Picture 100">
            <a:hlinkClick r:id="rId39" action="ppaction://hlinkfile"/>
          </p:cNvPr>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6318703" y="4359581"/>
            <a:ext cx="278493" cy="459514"/>
          </a:xfrm>
          <a:prstGeom prst="rect">
            <a:avLst/>
          </a:prstGeom>
        </p:spPr>
      </p:pic>
      <p:pic>
        <p:nvPicPr>
          <p:cNvPr id="102" name="Picture 101">
            <a:hlinkClick r:id="rId41" action="ppaction://hlinkfile"/>
          </p:cNvPr>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6585014" y="4355507"/>
            <a:ext cx="306732" cy="435398"/>
          </a:xfrm>
          <a:prstGeom prst="rect">
            <a:avLst/>
          </a:prstGeom>
        </p:spPr>
      </p:pic>
      <p:pic>
        <p:nvPicPr>
          <p:cNvPr id="103" name="Picture 102">
            <a:hlinkClick r:id="rId43" action="ppaction://hlinkfile"/>
          </p:cNvPr>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1192019" y="4385795"/>
            <a:ext cx="627332" cy="436795"/>
          </a:xfrm>
          <a:prstGeom prst="rect">
            <a:avLst/>
          </a:prstGeom>
        </p:spPr>
      </p:pic>
      <p:sp>
        <p:nvSpPr>
          <p:cNvPr id="104" name="직사각형 32"/>
          <p:cNvSpPr/>
          <p:nvPr/>
        </p:nvSpPr>
        <p:spPr>
          <a:xfrm>
            <a:off x="7058104" y="4614253"/>
            <a:ext cx="576064" cy="216024"/>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5" name="TextBox 104"/>
          <p:cNvSpPr txBox="1"/>
          <p:nvPr/>
        </p:nvSpPr>
        <p:spPr>
          <a:xfrm>
            <a:off x="7092608" y="4612880"/>
            <a:ext cx="630097" cy="200055"/>
          </a:xfrm>
          <a:prstGeom prst="rect">
            <a:avLst/>
          </a:prstGeom>
          <a:noFill/>
        </p:spPr>
        <p:txBody>
          <a:bodyPr wrap="square" rtlCol="0">
            <a:spAutoFit/>
          </a:bodyPr>
          <a:lstStyle/>
          <a:p>
            <a:r>
              <a:rPr lang="en-US" altLang="ko-KR" sz="700" dirty="0" smtClean="0">
                <a:latin typeface="Arial" pitchFamily="34" charset="0"/>
                <a:cs typeface="Arial" pitchFamily="34" charset="0"/>
                <a:hlinkClick r:id="rId45" action="ppaction://hlinkfile"/>
              </a:rPr>
              <a:t>Catalog</a:t>
            </a:r>
            <a:endParaRPr lang="ko-KR" altLang="en-US" sz="700" dirty="0">
              <a:latin typeface="Arial" pitchFamily="34" charset="0"/>
              <a:cs typeface="Arial" pitchFamily="34" charset="0"/>
            </a:endParaRPr>
          </a:p>
        </p:txBody>
      </p:sp>
      <p:pic>
        <p:nvPicPr>
          <p:cNvPr id="106" name="Picture 105">
            <a:hlinkClick r:id="rId46" action="ppaction://hlinkfile"/>
          </p:cNvPr>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1192020" y="4919097"/>
            <a:ext cx="627330" cy="411812"/>
          </a:xfrm>
          <a:prstGeom prst="rect">
            <a:avLst/>
          </a:prstGeom>
        </p:spPr>
      </p:pic>
      <p:sp>
        <p:nvSpPr>
          <p:cNvPr id="107" name="TextBox 106"/>
          <p:cNvSpPr txBox="1"/>
          <p:nvPr/>
        </p:nvSpPr>
        <p:spPr>
          <a:xfrm>
            <a:off x="1046640" y="5278239"/>
            <a:ext cx="953031" cy="200055"/>
          </a:xfrm>
          <a:prstGeom prst="rect">
            <a:avLst/>
          </a:prstGeom>
          <a:noFill/>
        </p:spPr>
        <p:txBody>
          <a:bodyPr wrap="square" rtlCol="0">
            <a:spAutoFit/>
          </a:bodyPr>
          <a:lstStyle/>
          <a:p>
            <a:pPr algn="ctr"/>
            <a:r>
              <a:rPr lang="en-US" altLang="ko-KR" sz="700" b="1" dirty="0" smtClean="0">
                <a:latin typeface="Arial" pitchFamily="34" charset="0"/>
                <a:cs typeface="Arial" pitchFamily="34" charset="0"/>
              </a:rPr>
              <a:t>Wind Turbine</a:t>
            </a:r>
            <a:endParaRPr lang="ko-KR" altLang="en-US" sz="700" b="1" dirty="0">
              <a:latin typeface="Arial" pitchFamily="34" charset="0"/>
              <a:cs typeface="Arial" pitchFamily="34" charset="0"/>
            </a:endParaRPr>
          </a:p>
        </p:txBody>
      </p:sp>
      <p:sp>
        <p:nvSpPr>
          <p:cNvPr id="108" name="TextBox 107"/>
          <p:cNvSpPr txBox="1"/>
          <p:nvPr/>
        </p:nvSpPr>
        <p:spPr>
          <a:xfrm>
            <a:off x="1917479" y="4909799"/>
            <a:ext cx="3718295" cy="461665"/>
          </a:xfrm>
          <a:prstGeom prst="rect">
            <a:avLst/>
          </a:prstGeom>
          <a:noFill/>
        </p:spPr>
        <p:txBody>
          <a:bodyPr wrap="square" rtlCol="0">
            <a:spAutoFit/>
          </a:bodyPr>
          <a:lstStyle/>
          <a:p>
            <a:r>
              <a:rPr lang="en-US" altLang="ko-KR" sz="600" dirty="0" smtClean="0">
                <a:solidFill>
                  <a:prstClr val="black"/>
                </a:solidFill>
                <a:latin typeface="Arial" pitchFamily="34" charset="0"/>
                <a:cs typeface="Arial" pitchFamily="34" charset="0"/>
              </a:rPr>
              <a:t>Wind Turbine Cable.  XLPE HV Power Cable, </a:t>
            </a:r>
            <a:r>
              <a:rPr lang="en-US" altLang="ko-KR" sz="600" dirty="0">
                <a:latin typeface="Arial" pitchFamily="34" charset="0"/>
                <a:cs typeface="Arial" pitchFamily="34" charset="0"/>
              </a:rPr>
              <a:t>XLPE Insulated, Copper/Aluminum Conductor, 12/20kV, </a:t>
            </a:r>
            <a:r>
              <a:rPr lang="en-US" altLang="ko-KR" sz="600" dirty="0" smtClean="0">
                <a:latin typeface="Arial" pitchFamily="34" charset="0"/>
                <a:cs typeface="Arial" pitchFamily="34" charset="0"/>
              </a:rPr>
              <a:t>18/30kV Onshore, XLPE </a:t>
            </a:r>
            <a:r>
              <a:rPr lang="en-US" altLang="ko-KR" sz="600" dirty="0">
                <a:latin typeface="Arial" pitchFamily="34" charset="0"/>
                <a:cs typeface="Arial" pitchFamily="34" charset="0"/>
              </a:rPr>
              <a:t>Insulated, Copper/Aluminum Conductor, 12/20kV, 18/30kV</a:t>
            </a:r>
            <a:r>
              <a:rPr lang="en-US" altLang="ko-KR" sz="600" dirty="0" smtClean="0">
                <a:latin typeface="Arial" pitchFamily="34" charset="0"/>
                <a:cs typeface="Arial" pitchFamily="34" charset="0"/>
              </a:rPr>
              <a:t>, XLPE </a:t>
            </a:r>
            <a:r>
              <a:rPr lang="en-US" altLang="ko-KR" sz="600" dirty="0">
                <a:latin typeface="Arial" pitchFamily="34" charset="0"/>
                <a:cs typeface="Arial" pitchFamily="34" charset="0"/>
              </a:rPr>
              <a:t>Insulated, ~ </a:t>
            </a:r>
            <a:r>
              <a:rPr lang="en-US" altLang="ko-KR" sz="600" dirty="0" smtClean="0">
                <a:latin typeface="Arial" pitchFamily="34" charset="0"/>
                <a:cs typeface="Arial" pitchFamily="34" charset="0"/>
              </a:rPr>
              <a:t>45kV Offshore, </a:t>
            </a:r>
            <a:r>
              <a:rPr lang="en-US" altLang="ko-KR" sz="600" dirty="0">
                <a:latin typeface="Arial" pitchFamily="34" charset="0"/>
                <a:cs typeface="Arial" pitchFamily="34" charset="0"/>
              </a:rPr>
              <a:t>XLPE Insulated, 66kV ~ 500kV  </a:t>
            </a:r>
            <a:r>
              <a:rPr lang="en-US" altLang="ko-KR" sz="600" dirty="0" smtClean="0">
                <a:latin typeface="Arial" pitchFamily="34" charset="0"/>
                <a:cs typeface="Arial" pitchFamily="34" charset="0"/>
              </a:rPr>
              <a:t>Onshore, </a:t>
            </a:r>
            <a:r>
              <a:rPr lang="en-US" altLang="ko-KR" sz="600" dirty="0">
                <a:latin typeface="Arial" pitchFamily="34" charset="0"/>
                <a:cs typeface="Arial" pitchFamily="34" charset="0"/>
              </a:rPr>
              <a:t>XLPE Insulated, 66 ~ </a:t>
            </a:r>
            <a:r>
              <a:rPr lang="en-US" altLang="ko-KR" sz="600" dirty="0" smtClean="0">
                <a:latin typeface="Arial" pitchFamily="34" charset="0"/>
                <a:cs typeface="Arial" pitchFamily="34" charset="0"/>
              </a:rPr>
              <a:t>500kV Offshore, </a:t>
            </a:r>
            <a:r>
              <a:rPr lang="en-US" altLang="ko-KR" sz="600" dirty="0">
                <a:latin typeface="Arial" pitchFamily="34" charset="0"/>
                <a:cs typeface="Arial" pitchFamily="34" charset="0"/>
              </a:rPr>
              <a:t>Mass-Impregnated, DC ±</a:t>
            </a:r>
            <a:r>
              <a:rPr lang="en-US" altLang="ko-KR" sz="600" dirty="0" smtClean="0">
                <a:latin typeface="Arial" pitchFamily="34" charset="0"/>
                <a:cs typeface="Arial" pitchFamily="34" charset="0"/>
              </a:rPr>
              <a:t>250kV Offshore</a:t>
            </a:r>
            <a:endParaRPr lang="ko-KR" altLang="en-US" sz="600" dirty="0">
              <a:solidFill>
                <a:prstClr val="black"/>
              </a:solidFill>
              <a:latin typeface="Arial" pitchFamily="34" charset="0"/>
              <a:cs typeface="Arial" pitchFamily="34" charset="0"/>
            </a:endParaRPr>
          </a:p>
        </p:txBody>
      </p:sp>
      <p:pic>
        <p:nvPicPr>
          <p:cNvPr id="110" name="Picture 109">
            <a:hlinkClick r:id="rId48" action="ppaction://hlinkfile"/>
          </p:cNvPr>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5635774" y="4891091"/>
            <a:ext cx="265844" cy="476224"/>
          </a:xfrm>
          <a:prstGeom prst="rect">
            <a:avLst/>
          </a:prstGeom>
        </p:spPr>
      </p:pic>
      <p:pic>
        <p:nvPicPr>
          <p:cNvPr id="111" name="Picture 110">
            <a:hlinkClick r:id="rId50" action="ppaction://hlinkfile"/>
          </p:cNvPr>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5958737" y="4891092"/>
            <a:ext cx="228077" cy="476224"/>
          </a:xfrm>
          <a:prstGeom prst="rect">
            <a:avLst/>
          </a:prstGeom>
        </p:spPr>
      </p:pic>
      <p:pic>
        <p:nvPicPr>
          <p:cNvPr id="112" name="Picture 111">
            <a:hlinkClick r:id="rId52" action="ppaction://hlinkfile"/>
          </p:cNvPr>
          <p:cNvPicPr>
            <a:picLocks noChangeAspect="1"/>
          </p:cNvPicPr>
          <p:nvPr/>
        </p:nvPicPr>
        <p:blipFill>
          <a:blip r:embed="rId53" cstate="print">
            <a:extLst>
              <a:ext uri="{28A0092B-C50C-407E-A947-70E740481C1C}">
                <a14:useLocalDpi xmlns:a14="http://schemas.microsoft.com/office/drawing/2010/main" val="0"/>
              </a:ext>
            </a:extLst>
          </a:blip>
          <a:stretch>
            <a:fillRect/>
          </a:stretch>
        </p:blipFill>
        <p:spPr>
          <a:xfrm>
            <a:off x="6253280" y="4964254"/>
            <a:ext cx="314944" cy="403062"/>
          </a:xfrm>
          <a:prstGeom prst="rect">
            <a:avLst/>
          </a:prstGeom>
        </p:spPr>
      </p:pic>
      <p:pic>
        <p:nvPicPr>
          <p:cNvPr id="113" name="Picture 112">
            <a:hlinkClick r:id="rId54" action="ppaction://hlinkfile"/>
          </p:cNvPr>
          <p:cNvPicPr>
            <a:picLocks noChangeAspect="1"/>
          </p:cNvPicPr>
          <p:nvPr/>
        </p:nvPicPr>
        <p:blipFill>
          <a:blip r:embed="rId55" cstate="print">
            <a:extLst>
              <a:ext uri="{28A0092B-C50C-407E-A947-70E740481C1C}">
                <a14:useLocalDpi xmlns:a14="http://schemas.microsoft.com/office/drawing/2010/main" val="0"/>
              </a:ext>
            </a:extLst>
          </a:blip>
          <a:stretch>
            <a:fillRect/>
          </a:stretch>
        </p:blipFill>
        <p:spPr>
          <a:xfrm>
            <a:off x="6636207" y="5015439"/>
            <a:ext cx="311066" cy="349469"/>
          </a:xfrm>
          <a:prstGeom prst="rect">
            <a:avLst/>
          </a:prstGeom>
        </p:spPr>
      </p:pic>
      <p:sp>
        <p:nvSpPr>
          <p:cNvPr id="114" name="직사각형 32"/>
          <p:cNvSpPr/>
          <p:nvPr/>
        </p:nvSpPr>
        <p:spPr>
          <a:xfrm>
            <a:off x="7057210" y="5131247"/>
            <a:ext cx="576064" cy="216024"/>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5" name="TextBox 114"/>
          <p:cNvSpPr txBox="1"/>
          <p:nvPr/>
        </p:nvSpPr>
        <p:spPr>
          <a:xfrm>
            <a:off x="7091714" y="5129874"/>
            <a:ext cx="630097" cy="200055"/>
          </a:xfrm>
          <a:prstGeom prst="rect">
            <a:avLst/>
          </a:prstGeom>
          <a:noFill/>
        </p:spPr>
        <p:txBody>
          <a:bodyPr wrap="square" rtlCol="0">
            <a:spAutoFit/>
          </a:bodyPr>
          <a:lstStyle/>
          <a:p>
            <a:r>
              <a:rPr lang="en-US" altLang="ko-KR" sz="700" dirty="0" smtClean="0">
                <a:latin typeface="Arial" pitchFamily="34" charset="0"/>
                <a:cs typeface="Arial" pitchFamily="34" charset="0"/>
                <a:hlinkClick r:id="rId56" action="ppaction://hlinkfile"/>
              </a:rPr>
              <a:t>Catalog</a:t>
            </a:r>
            <a:endParaRPr lang="ko-KR" altLang="en-US" sz="700" dirty="0">
              <a:latin typeface="Arial" pitchFamily="34" charset="0"/>
              <a:cs typeface="Arial" pitchFamily="34" charset="0"/>
            </a:endParaRPr>
          </a:p>
        </p:txBody>
      </p:sp>
      <p:cxnSp>
        <p:nvCxnSpPr>
          <p:cNvPr id="116" name="직선 연결선 47"/>
          <p:cNvCxnSpPr/>
          <p:nvPr/>
        </p:nvCxnSpPr>
        <p:spPr>
          <a:xfrm>
            <a:off x="1891358" y="4872418"/>
            <a:ext cx="581239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직선 연결선 47"/>
          <p:cNvCxnSpPr/>
          <p:nvPr/>
        </p:nvCxnSpPr>
        <p:spPr>
          <a:xfrm>
            <a:off x="1888472" y="5390451"/>
            <a:ext cx="581239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18" name="Picture 117">
            <a:hlinkClick r:id="rId57" action="ppaction://hlinkfile"/>
          </p:cNvPr>
          <p:cNvPicPr>
            <a:picLocks noChangeAspect="1"/>
          </p:cNvPicPr>
          <p:nvPr/>
        </p:nvPicPr>
        <p:blipFill>
          <a:blip r:embed="rId58" cstate="print">
            <a:extLst>
              <a:ext uri="{28A0092B-C50C-407E-A947-70E740481C1C}">
                <a14:useLocalDpi xmlns:a14="http://schemas.microsoft.com/office/drawing/2010/main" val="0"/>
              </a:ext>
            </a:extLst>
          </a:blip>
          <a:stretch>
            <a:fillRect/>
          </a:stretch>
        </p:blipFill>
        <p:spPr>
          <a:xfrm>
            <a:off x="1264334" y="5446490"/>
            <a:ext cx="451777" cy="437480"/>
          </a:xfrm>
          <a:prstGeom prst="rect">
            <a:avLst/>
          </a:prstGeom>
        </p:spPr>
      </p:pic>
      <p:sp>
        <p:nvSpPr>
          <p:cNvPr id="119" name="TextBox 118"/>
          <p:cNvSpPr txBox="1"/>
          <p:nvPr/>
        </p:nvSpPr>
        <p:spPr>
          <a:xfrm>
            <a:off x="1006276" y="5838019"/>
            <a:ext cx="953031" cy="200055"/>
          </a:xfrm>
          <a:prstGeom prst="rect">
            <a:avLst/>
          </a:prstGeom>
          <a:noFill/>
        </p:spPr>
        <p:txBody>
          <a:bodyPr wrap="square" rtlCol="0">
            <a:spAutoFit/>
          </a:bodyPr>
          <a:lstStyle/>
          <a:p>
            <a:pPr algn="ctr"/>
            <a:r>
              <a:rPr lang="en-US" altLang="ko-KR" sz="700" b="1" dirty="0" smtClean="0">
                <a:latin typeface="Arial" pitchFamily="34" charset="0"/>
                <a:cs typeface="Arial" pitchFamily="34" charset="0"/>
              </a:rPr>
              <a:t>Fiber Optic</a:t>
            </a:r>
            <a:endParaRPr lang="ko-KR" altLang="en-US" sz="700" b="1" dirty="0">
              <a:latin typeface="Arial" pitchFamily="34" charset="0"/>
              <a:cs typeface="Arial" pitchFamily="34" charset="0"/>
            </a:endParaRPr>
          </a:p>
        </p:txBody>
      </p:sp>
      <p:cxnSp>
        <p:nvCxnSpPr>
          <p:cNvPr id="120" name="직선 연결선 47"/>
          <p:cNvCxnSpPr/>
          <p:nvPr/>
        </p:nvCxnSpPr>
        <p:spPr>
          <a:xfrm>
            <a:off x="1897226" y="5931676"/>
            <a:ext cx="582458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1897226" y="5526730"/>
            <a:ext cx="1800199" cy="276999"/>
          </a:xfrm>
          <a:prstGeom prst="rect">
            <a:avLst/>
          </a:prstGeom>
          <a:noFill/>
        </p:spPr>
        <p:txBody>
          <a:bodyPr wrap="square" rtlCol="0">
            <a:spAutoFit/>
          </a:bodyPr>
          <a:lstStyle/>
          <a:p>
            <a:r>
              <a:rPr lang="it-IT" altLang="ko-KR" sz="600" dirty="0">
                <a:latin typeface="Arial" pitchFamily="34" charset="0"/>
                <a:cs typeface="Arial" pitchFamily="34" charset="0"/>
              </a:rPr>
              <a:t>Non Zero Dispersion Shifted Optical </a:t>
            </a:r>
            <a:r>
              <a:rPr lang="it-IT" altLang="ko-KR" sz="600" dirty="0" smtClean="0">
                <a:latin typeface="Arial" pitchFamily="34" charset="0"/>
                <a:cs typeface="Arial" pitchFamily="34" charset="0"/>
              </a:rPr>
              <a:t>Fiber, </a:t>
            </a:r>
            <a:r>
              <a:rPr lang="en-US" altLang="ko-KR" sz="600" dirty="0">
                <a:latin typeface="Arial" pitchFamily="34" charset="0"/>
                <a:cs typeface="Arial" pitchFamily="34" charset="0"/>
              </a:rPr>
              <a:t>Multi Mode </a:t>
            </a:r>
            <a:r>
              <a:rPr lang="en-US" altLang="ko-KR" sz="600" dirty="0" smtClean="0">
                <a:latin typeface="Arial" pitchFamily="34" charset="0"/>
                <a:cs typeface="Arial" pitchFamily="34" charset="0"/>
              </a:rPr>
              <a:t>Fiber,  High Speed Local Network </a:t>
            </a:r>
            <a:endParaRPr lang="ko-KR" altLang="en-US" sz="600" dirty="0">
              <a:solidFill>
                <a:prstClr val="black"/>
              </a:solidFill>
              <a:latin typeface="Arial" pitchFamily="34" charset="0"/>
              <a:cs typeface="Arial" pitchFamily="34" charset="0"/>
            </a:endParaRPr>
          </a:p>
        </p:txBody>
      </p:sp>
      <p:sp>
        <p:nvSpPr>
          <p:cNvPr id="128" name="TextBox 127"/>
          <p:cNvSpPr txBox="1"/>
          <p:nvPr/>
        </p:nvSpPr>
        <p:spPr>
          <a:xfrm>
            <a:off x="1891359" y="6136505"/>
            <a:ext cx="1989759" cy="184666"/>
          </a:xfrm>
          <a:prstGeom prst="rect">
            <a:avLst/>
          </a:prstGeom>
          <a:noFill/>
        </p:spPr>
        <p:txBody>
          <a:bodyPr wrap="square" rtlCol="0">
            <a:spAutoFit/>
          </a:bodyPr>
          <a:lstStyle/>
          <a:p>
            <a:r>
              <a:rPr lang="en-US" altLang="ko-KR" sz="600" dirty="0" smtClean="0">
                <a:solidFill>
                  <a:prstClr val="black"/>
                </a:solidFill>
                <a:latin typeface="Arial" pitchFamily="34" charset="0"/>
                <a:cs typeface="Arial" pitchFamily="34" charset="0"/>
              </a:rPr>
              <a:t>LAN Cable,  Jacks and tool</a:t>
            </a:r>
            <a:endParaRPr lang="ko-KR" altLang="en-US" sz="600" dirty="0">
              <a:solidFill>
                <a:prstClr val="black"/>
              </a:solidFill>
              <a:latin typeface="Arial" pitchFamily="34" charset="0"/>
              <a:cs typeface="Arial" pitchFamily="34" charset="0"/>
            </a:endParaRPr>
          </a:p>
        </p:txBody>
      </p:sp>
      <p:sp>
        <p:nvSpPr>
          <p:cNvPr id="129" name="직사각형 32"/>
          <p:cNvSpPr/>
          <p:nvPr/>
        </p:nvSpPr>
        <p:spPr>
          <a:xfrm>
            <a:off x="7075751" y="5682505"/>
            <a:ext cx="576064" cy="216024"/>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0" name="TextBox 129"/>
          <p:cNvSpPr txBox="1"/>
          <p:nvPr/>
        </p:nvSpPr>
        <p:spPr>
          <a:xfrm>
            <a:off x="7110255" y="5681132"/>
            <a:ext cx="630097" cy="200055"/>
          </a:xfrm>
          <a:prstGeom prst="rect">
            <a:avLst/>
          </a:prstGeom>
          <a:noFill/>
        </p:spPr>
        <p:txBody>
          <a:bodyPr wrap="square" rtlCol="0">
            <a:spAutoFit/>
          </a:bodyPr>
          <a:lstStyle/>
          <a:p>
            <a:r>
              <a:rPr lang="en-US" altLang="ko-KR" sz="700" dirty="0" smtClean="0">
                <a:latin typeface="Arial" pitchFamily="34" charset="0"/>
                <a:cs typeface="Arial" pitchFamily="34" charset="0"/>
                <a:hlinkClick r:id="rId59" action="ppaction://hlinkfile"/>
              </a:rPr>
              <a:t>Catalog</a:t>
            </a:r>
            <a:endParaRPr lang="ko-KR" altLang="en-US" sz="700" dirty="0">
              <a:latin typeface="Arial" pitchFamily="34" charset="0"/>
              <a:cs typeface="Arial" pitchFamily="34" charset="0"/>
            </a:endParaRPr>
          </a:p>
        </p:txBody>
      </p:sp>
      <p:sp>
        <p:nvSpPr>
          <p:cNvPr id="131" name="직사각형 32"/>
          <p:cNvSpPr/>
          <p:nvPr/>
        </p:nvSpPr>
        <p:spPr>
          <a:xfrm>
            <a:off x="7073234" y="6203404"/>
            <a:ext cx="576064" cy="216024"/>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2" name="TextBox 131"/>
          <p:cNvSpPr txBox="1"/>
          <p:nvPr/>
        </p:nvSpPr>
        <p:spPr>
          <a:xfrm>
            <a:off x="7107738" y="6202031"/>
            <a:ext cx="630097" cy="200055"/>
          </a:xfrm>
          <a:prstGeom prst="rect">
            <a:avLst/>
          </a:prstGeom>
          <a:noFill/>
        </p:spPr>
        <p:txBody>
          <a:bodyPr wrap="square" rtlCol="0">
            <a:spAutoFit/>
          </a:bodyPr>
          <a:lstStyle/>
          <a:p>
            <a:r>
              <a:rPr lang="en-US" altLang="ko-KR" sz="700" dirty="0" smtClean="0">
                <a:latin typeface="Arial" pitchFamily="34" charset="0"/>
                <a:cs typeface="Arial" pitchFamily="34" charset="0"/>
                <a:hlinkClick r:id="rId60" action="ppaction://hlinkfile"/>
              </a:rPr>
              <a:t>Catalog</a:t>
            </a:r>
            <a:endParaRPr lang="ko-KR" altLang="en-US" sz="700" dirty="0">
              <a:latin typeface="Arial" pitchFamily="34" charset="0"/>
              <a:cs typeface="Arial" pitchFamily="34" charset="0"/>
            </a:endParaRPr>
          </a:p>
        </p:txBody>
      </p:sp>
      <p:pic>
        <p:nvPicPr>
          <p:cNvPr id="136" name="Picture 135">
            <a:hlinkClick r:id="rId61" action="ppaction://hlinkfile"/>
          </p:cNvPr>
          <p:cNvPicPr>
            <a:picLocks noChangeAspect="1"/>
          </p:cNvPicPr>
          <p:nvPr/>
        </p:nvPicPr>
        <p:blipFill>
          <a:blip r:embed="rId62" cstate="print">
            <a:extLst>
              <a:ext uri="{28A0092B-C50C-407E-A947-70E740481C1C}">
                <a14:useLocalDpi xmlns:a14="http://schemas.microsoft.com/office/drawing/2010/main" val="0"/>
              </a:ext>
            </a:extLst>
          </a:blip>
          <a:stretch>
            <a:fillRect/>
          </a:stretch>
        </p:blipFill>
        <p:spPr>
          <a:xfrm>
            <a:off x="1278324" y="6054978"/>
            <a:ext cx="489661" cy="347721"/>
          </a:xfrm>
          <a:prstGeom prst="rect">
            <a:avLst/>
          </a:prstGeom>
        </p:spPr>
      </p:pic>
      <p:pic>
        <p:nvPicPr>
          <p:cNvPr id="83" name="그림 82"/>
          <p:cNvPicPr>
            <a:picLocks noChangeAspect="1"/>
          </p:cNvPicPr>
          <p:nvPr/>
        </p:nvPicPr>
        <p:blipFill>
          <a:blip r:embed="rId63" cstate="print">
            <a:extLst>
              <a:ext uri="{28A0092B-C50C-407E-A947-70E740481C1C}">
                <a14:useLocalDpi xmlns:a14="http://schemas.microsoft.com/office/drawing/2010/main" val="0"/>
              </a:ext>
            </a:extLst>
          </a:blip>
          <a:stretch>
            <a:fillRect/>
          </a:stretch>
        </p:blipFill>
        <p:spPr>
          <a:xfrm>
            <a:off x="5995303" y="884889"/>
            <a:ext cx="1068099" cy="840109"/>
          </a:xfrm>
          <a:prstGeom prst="rect">
            <a:avLst/>
          </a:prstGeom>
        </p:spPr>
      </p:pic>
      <p:sp>
        <p:nvSpPr>
          <p:cNvPr id="84" name="직사각형 83"/>
          <p:cNvSpPr/>
          <p:nvPr/>
        </p:nvSpPr>
        <p:spPr>
          <a:xfrm>
            <a:off x="5868144" y="836712"/>
            <a:ext cx="1195258" cy="108012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0" name="직사각형 99"/>
          <p:cNvSpPr/>
          <p:nvPr/>
        </p:nvSpPr>
        <p:spPr>
          <a:xfrm>
            <a:off x="5901753" y="1105404"/>
            <a:ext cx="1131640" cy="2353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9" name="TextBox 108"/>
          <p:cNvSpPr txBox="1"/>
          <p:nvPr/>
        </p:nvSpPr>
        <p:spPr>
          <a:xfrm>
            <a:off x="5868144" y="850816"/>
            <a:ext cx="1219448" cy="954107"/>
          </a:xfrm>
          <a:prstGeom prst="rect">
            <a:avLst/>
          </a:prstGeom>
          <a:noFill/>
        </p:spPr>
        <p:txBody>
          <a:bodyPr wrap="square" rtlCol="0">
            <a:spAutoFit/>
          </a:bodyPr>
          <a:lstStyle/>
          <a:p>
            <a:r>
              <a:rPr lang="en-US" altLang="ko-KR" sz="800" dirty="0" smtClean="0">
                <a:solidFill>
                  <a:prstClr val="black"/>
                </a:solidFill>
              </a:rPr>
              <a:t>TR &amp; Switchgear</a:t>
            </a:r>
          </a:p>
          <a:p>
            <a:endParaRPr lang="en-US" altLang="ko-KR" sz="800" dirty="0">
              <a:solidFill>
                <a:prstClr val="black"/>
              </a:solidFill>
            </a:endParaRPr>
          </a:p>
          <a:p>
            <a:r>
              <a:rPr lang="en-US" altLang="ko-KR" sz="800" dirty="0" smtClean="0">
                <a:solidFill>
                  <a:prstClr val="black"/>
                </a:solidFill>
              </a:rPr>
              <a:t>Cable</a:t>
            </a:r>
          </a:p>
          <a:p>
            <a:endParaRPr lang="en-US" altLang="ko-KR" sz="800" dirty="0">
              <a:solidFill>
                <a:prstClr val="black"/>
              </a:solidFill>
            </a:endParaRPr>
          </a:p>
          <a:p>
            <a:r>
              <a:rPr lang="en-US" altLang="ko-KR" sz="800" dirty="0" smtClean="0">
                <a:solidFill>
                  <a:prstClr val="black"/>
                </a:solidFill>
              </a:rPr>
              <a:t>Bus Duct, LED &amp; UPS</a:t>
            </a:r>
          </a:p>
          <a:p>
            <a:endParaRPr lang="en-US" altLang="ko-KR" sz="800" dirty="0">
              <a:solidFill>
                <a:prstClr val="black"/>
              </a:solidFill>
            </a:endParaRPr>
          </a:p>
          <a:p>
            <a:r>
              <a:rPr lang="en-US" altLang="ko-KR" sz="800" dirty="0" smtClean="0">
                <a:solidFill>
                  <a:prstClr val="black"/>
                </a:solidFill>
              </a:rPr>
              <a:t>Anti-loose Lock Nut</a:t>
            </a:r>
            <a:endParaRPr lang="en-US" altLang="ko-KR" sz="800" dirty="0">
              <a:solidFill>
                <a:prstClr val="black"/>
              </a:solidFill>
            </a:endParaRPr>
          </a:p>
        </p:txBody>
      </p:sp>
      <p:sp>
        <p:nvSpPr>
          <p:cNvPr id="135" name="직사각형 134"/>
          <p:cNvSpPr/>
          <p:nvPr/>
        </p:nvSpPr>
        <p:spPr>
          <a:xfrm>
            <a:off x="836217" y="605879"/>
            <a:ext cx="7148760" cy="27901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7" name="TextBox 136"/>
          <p:cNvSpPr txBox="1"/>
          <p:nvPr/>
        </p:nvSpPr>
        <p:spPr>
          <a:xfrm>
            <a:off x="3523770" y="643979"/>
            <a:ext cx="4504614" cy="215444"/>
          </a:xfrm>
          <a:prstGeom prst="rect">
            <a:avLst/>
          </a:prstGeom>
          <a:noFill/>
        </p:spPr>
        <p:txBody>
          <a:bodyPr wrap="square" rtlCol="0">
            <a:spAutoFit/>
          </a:bodyPr>
          <a:lstStyle/>
          <a:p>
            <a:r>
              <a:rPr lang="en-US" altLang="ko-KR" sz="800" b="1" dirty="0" smtClean="0">
                <a:solidFill>
                  <a:schemeClr val="bg2">
                    <a:lumMod val="25000"/>
                  </a:schemeClr>
                </a:solidFill>
                <a:latin typeface="Arial" pitchFamily="34" charset="0"/>
                <a:cs typeface="Arial" pitchFamily="34" charset="0"/>
              </a:rPr>
              <a:t>  </a:t>
            </a:r>
            <a:r>
              <a:rPr lang="en-US" altLang="ko-KR" sz="700" b="1" dirty="0" smtClean="0">
                <a:solidFill>
                  <a:schemeClr val="bg2">
                    <a:lumMod val="25000"/>
                  </a:schemeClr>
                </a:solidFill>
                <a:latin typeface="Arial" pitchFamily="34" charset="0"/>
                <a:cs typeface="Arial" pitchFamily="34" charset="0"/>
              </a:rPr>
              <a:t>Home</a:t>
            </a:r>
            <a:r>
              <a:rPr lang="ko-KR" altLang="en-US" sz="700" b="1" dirty="0" smtClean="0">
                <a:solidFill>
                  <a:schemeClr val="bg2">
                    <a:lumMod val="25000"/>
                  </a:schemeClr>
                </a:solidFill>
                <a:latin typeface="Arial" pitchFamily="34" charset="0"/>
                <a:cs typeface="Arial" pitchFamily="34" charset="0"/>
              </a:rPr>
              <a:t>    </a:t>
            </a:r>
            <a:r>
              <a:rPr lang="en-US" altLang="ko-KR" sz="700" dirty="0" smtClean="0">
                <a:solidFill>
                  <a:schemeClr val="bg2">
                    <a:lumMod val="25000"/>
                  </a:schemeClr>
                </a:solidFill>
                <a:latin typeface="Arial" pitchFamily="34" charset="0"/>
                <a:cs typeface="Arial" pitchFamily="34" charset="0"/>
              </a:rPr>
              <a:t>|  </a:t>
            </a:r>
            <a:r>
              <a:rPr lang="en-US" altLang="ko-KR" sz="700" b="1" dirty="0" smtClean="0">
                <a:solidFill>
                  <a:schemeClr val="bg2">
                    <a:lumMod val="25000"/>
                  </a:schemeClr>
                </a:solidFill>
                <a:latin typeface="Arial" pitchFamily="34" charset="0"/>
                <a:cs typeface="Arial" pitchFamily="34" charset="0"/>
              </a:rPr>
              <a:t>  About Us   </a:t>
            </a:r>
            <a:r>
              <a:rPr lang="en-US" altLang="ko-KR" sz="700" dirty="0" smtClean="0">
                <a:solidFill>
                  <a:schemeClr val="bg2">
                    <a:lumMod val="25000"/>
                  </a:schemeClr>
                </a:solidFill>
                <a:latin typeface="Arial" pitchFamily="34" charset="0"/>
                <a:cs typeface="Arial" pitchFamily="34" charset="0"/>
              </a:rPr>
              <a:t> |    </a:t>
            </a:r>
            <a:r>
              <a:rPr lang="en-US" altLang="ko-KR" sz="700" b="1" dirty="0" smtClean="0">
                <a:solidFill>
                  <a:schemeClr val="bg2">
                    <a:lumMod val="25000"/>
                  </a:schemeClr>
                </a:solidFill>
                <a:latin typeface="Arial" pitchFamily="34" charset="0"/>
                <a:cs typeface="Arial" pitchFamily="34" charset="0"/>
              </a:rPr>
              <a:t>Customer   </a:t>
            </a:r>
            <a:r>
              <a:rPr lang="en-US" altLang="ko-KR" sz="700" dirty="0" smtClean="0">
                <a:solidFill>
                  <a:schemeClr val="bg2">
                    <a:lumMod val="25000"/>
                  </a:schemeClr>
                </a:solidFill>
                <a:latin typeface="Arial" pitchFamily="34" charset="0"/>
                <a:cs typeface="Arial" pitchFamily="34" charset="0"/>
              </a:rPr>
              <a:t> |    </a:t>
            </a:r>
            <a:r>
              <a:rPr lang="en-US" altLang="ko-KR" sz="700" b="1" dirty="0" err="1" smtClean="0">
                <a:solidFill>
                  <a:schemeClr val="bg2">
                    <a:lumMod val="25000"/>
                  </a:schemeClr>
                </a:solidFill>
                <a:latin typeface="Arial" pitchFamily="34" charset="0"/>
                <a:cs typeface="Arial" pitchFamily="34" charset="0"/>
              </a:rPr>
              <a:t>Linecard</a:t>
            </a:r>
            <a:r>
              <a:rPr lang="en-US" altLang="ko-KR" sz="700" b="1" dirty="0" smtClean="0">
                <a:solidFill>
                  <a:schemeClr val="bg2">
                    <a:lumMod val="25000"/>
                  </a:schemeClr>
                </a:solidFill>
                <a:latin typeface="Arial" pitchFamily="34" charset="0"/>
                <a:cs typeface="Arial" pitchFamily="34" charset="0"/>
              </a:rPr>
              <a:t>    </a:t>
            </a:r>
            <a:r>
              <a:rPr lang="en-US" altLang="ko-KR" sz="700" dirty="0" smtClean="0">
                <a:solidFill>
                  <a:schemeClr val="bg2">
                    <a:lumMod val="25000"/>
                  </a:schemeClr>
                </a:solidFill>
                <a:latin typeface="Arial" pitchFamily="34" charset="0"/>
                <a:cs typeface="Arial" pitchFamily="34" charset="0"/>
              </a:rPr>
              <a:t>|   </a:t>
            </a:r>
            <a:r>
              <a:rPr lang="en-US" altLang="ko-KR" sz="700" b="1" dirty="0" smtClean="0">
                <a:solidFill>
                  <a:schemeClr val="bg2">
                    <a:lumMod val="25000"/>
                  </a:schemeClr>
                </a:solidFill>
                <a:latin typeface="Arial" pitchFamily="34" charset="0"/>
                <a:cs typeface="Arial" pitchFamily="34" charset="0"/>
              </a:rPr>
              <a:t> </a:t>
            </a:r>
            <a:r>
              <a:rPr lang="en-US" altLang="ko-KR" sz="700" b="1" dirty="0" smtClean="0">
                <a:solidFill>
                  <a:schemeClr val="bg2">
                    <a:lumMod val="50000"/>
                  </a:schemeClr>
                </a:solidFill>
                <a:latin typeface="Arial" pitchFamily="34" charset="0"/>
                <a:cs typeface="Arial" pitchFamily="34" charset="0"/>
              </a:rPr>
              <a:t>Product  </a:t>
            </a:r>
            <a:r>
              <a:rPr lang="en-US" altLang="ko-KR" sz="700" b="1" dirty="0" smtClean="0">
                <a:solidFill>
                  <a:schemeClr val="bg2">
                    <a:lumMod val="25000"/>
                  </a:schemeClr>
                </a:solidFill>
                <a:latin typeface="Arial" pitchFamily="34" charset="0"/>
                <a:cs typeface="Arial" pitchFamily="34" charset="0"/>
              </a:rPr>
              <a:t>  </a:t>
            </a:r>
            <a:r>
              <a:rPr lang="en-US" altLang="ko-KR" sz="700" dirty="0" smtClean="0">
                <a:solidFill>
                  <a:schemeClr val="bg2">
                    <a:lumMod val="25000"/>
                  </a:schemeClr>
                </a:solidFill>
                <a:latin typeface="Arial" pitchFamily="34" charset="0"/>
                <a:cs typeface="Arial" pitchFamily="34" charset="0"/>
              </a:rPr>
              <a:t>| </a:t>
            </a:r>
            <a:r>
              <a:rPr lang="en-US" altLang="ko-KR" sz="700" b="1" dirty="0" smtClean="0">
                <a:solidFill>
                  <a:schemeClr val="bg2">
                    <a:lumMod val="25000"/>
                  </a:schemeClr>
                </a:solidFill>
                <a:latin typeface="Arial" pitchFamily="34" charset="0"/>
                <a:cs typeface="Arial" pitchFamily="34" charset="0"/>
              </a:rPr>
              <a:t>   Sales Network   </a:t>
            </a:r>
            <a:r>
              <a:rPr lang="en-US" altLang="ko-KR" sz="700" dirty="0" smtClean="0">
                <a:solidFill>
                  <a:schemeClr val="bg2">
                    <a:lumMod val="25000"/>
                  </a:schemeClr>
                </a:solidFill>
                <a:latin typeface="Arial" pitchFamily="34" charset="0"/>
                <a:cs typeface="Arial" pitchFamily="34" charset="0"/>
              </a:rPr>
              <a:t> |    </a:t>
            </a:r>
            <a:r>
              <a:rPr lang="en-US" altLang="ko-KR" sz="700" b="1" dirty="0" smtClean="0">
                <a:solidFill>
                  <a:schemeClr val="bg2">
                    <a:lumMod val="25000"/>
                  </a:schemeClr>
                </a:solidFill>
                <a:latin typeface="Arial" pitchFamily="34" charset="0"/>
                <a:cs typeface="Arial" pitchFamily="34" charset="0"/>
              </a:rPr>
              <a:t>Contact Us  </a:t>
            </a:r>
            <a:endParaRPr lang="ko-KR" altLang="en-US" sz="700" b="1" dirty="0">
              <a:solidFill>
                <a:schemeClr val="bg2">
                  <a:lumMod val="25000"/>
                </a:schemeClr>
              </a:solidFill>
              <a:latin typeface="Arial" pitchFamily="34" charset="0"/>
              <a:cs typeface="Arial" pitchFamily="34" charset="0"/>
            </a:endParaRPr>
          </a:p>
        </p:txBody>
      </p:sp>
      <p:sp>
        <p:nvSpPr>
          <p:cNvPr id="138" name="TextBox 137"/>
          <p:cNvSpPr txBox="1"/>
          <p:nvPr/>
        </p:nvSpPr>
        <p:spPr>
          <a:xfrm>
            <a:off x="1271859" y="624185"/>
            <a:ext cx="1679117" cy="246221"/>
          </a:xfrm>
          <a:prstGeom prst="rect">
            <a:avLst/>
          </a:prstGeom>
          <a:noFill/>
        </p:spPr>
        <p:txBody>
          <a:bodyPr wrap="square" rtlCol="0">
            <a:spAutoFit/>
          </a:bodyPr>
          <a:lstStyle/>
          <a:p>
            <a:pPr algn="ctr"/>
            <a:r>
              <a:rPr lang="en-US" altLang="ko-KR" sz="1000" b="1" i="1" dirty="0" err="1" smtClean="0">
                <a:solidFill>
                  <a:schemeClr val="bg2">
                    <a:lumMod val="25000"/>
                  </a:schemeClr>
                </a:solidFill>
                <a:latin typeface="Arial" pitchFamily="34" charset="0"/>
                <a:ea typeface="굴림체" pitchFamily="49" charset="-127"/>
                <a:cs typeface="Arial" pitchFamily="34" charset="0"/>
              </a:rPr>
              <a:t>PanAmerica</a:t>
            </a:r>
            <a:r>
              <a:rPr lang="en-US" altLang="ko-KR" sz="1000" b="1" i="1" dirty="0" smtClean="0">
                <a:solidFill>
                  <a:schemeClr val="bg2">
                    <a:lumMod val="25000"/>
                  </a:schemeClr>
                </a:solidFill>
                <a:latin typeface="Arial" pitchFamily="34" charset="0"/>
                <a:ea typeface="굴림체" pitchFamily="49" charset="-127"/>
                <a:cs typeface="Arial" pitchFamily="34" charset="0"/>
              </a:rPr>
              <a:t> Supply, Inc</a:t>
            </a:r>
            <a:r>
              <a:rPr lang="en-US" altLang="ko-KR" sz="1000" b="1" i="1" dirty="0" smtClean="0">
                <a:solidFill>
                  <a:schemeClr val="bg1">
                    <a:lumMod val="50000"/>
                  </a:schemeClr>
                </a:solidFill>
                <a:latin typeface="Arial" pitchFamily="34" charset="0"/>
                <a:ea typeface="굴림체" pitchFamily="49" charset="-127"/>
                <a:cs typeface="Arial" pitchFamily="34" charset="0"/>
              </a:rPr>
              <a:t>.</a:t>
            </a:r>
            <a:endParaRPr lang="ko-KR" altLang="en-US" sz="1000" b="1" i="1" dirty="0">
              <a:solidFill>
                <a:schemeClr val="bg1">
                  <a:lumMod val="50000"/>
                </a:schemeClr>
              </a:solidFill>
              <a:latin typeface="Arial" pitchFamily="34" charset="0"/>
              <a:ea typeface="굴림체" pitchFamily="49" charset="-127"/>
              <a:cs typeface="Arial" pitchFamily="34" charset="0"/>
            </a:endParaRPr>
          </a:p>
        </p:txBody>
      </p:sp>
      <p:pic>
        <p:nvPicPr>
          <p:cNvPr id="139" name="그림 138"/>
          <p:cNvPicPr>
            <a:picLocks noChangeAspect="1"/>
          </p:cNvPicPr>
          <p:nvPr/>
        </p:nvPicPr>
        <p:blipFill>
          <a:blip r:embed="rId64" cstate="print">
            <a:extLst>
              <a:ext uri="{28A0092B-C50C-407E-A947-70E740481C1C}">
                <a14:useLocalDpi xmlns:a14="http://schemas.microsoft.com/office/drawing/2010/main" val="0"/>
              </a:ext>
            </a:extLst>
          </a:blip>
          <a:stretch>
            <a:fillRect/>
          </a:stretch>
        </p:blipFill>
        <p:spPr>
          <a:xfrm>
            <a:off x="871075" y="638305"/>
            <a:ext cx="467628" cy="221117"/>
          </a:xfrm>
          <a:prstGeom prst="rect">
            <a:avLst/>
          </a:prstGeom>
        </p:spPr>
      </p:pic>
      <p:cxnSp>
        <p:nvCxnSpPr>
          <p:cNvPr id="80" name="직선 연결선 47"/>
          <p:cNvCxnSpPr/>
          <p:nvPr/>
        </p:nvCxnSpPr>
        <p:spPr>
          <a:xfrm>
            <a:off x="1907704" y="6453336"/>
            <a:ext cx="582458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8564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2648</TotalTime>
  <Words>2010</Words>
  <Application>Microsoft Office PowerPoint</Application>
  <PresentationFormat>On-screen Show (4:3)</PresentationFormat>
  <Paragraphs>330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테마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R&amp;D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Microsoft Corporation</dc:creator>
  <cp:lastModifiedBy>Registered User</cp:lastModifiedBy>
  <cp:revision>244</cp:revision>
  <dcterms:created xsi:type="dcterms:W3CDTF">2006-10-05T04:04:58Z</dcterms:created>
  <dcterms:modified xsi:type="dcterms:W3CDTF">2012-08-17T15:52:06Z</dcterms:modified>
</cp:coreProperties>
</file>